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4" r:id="rId1"/>
  </p:sldMasterIdLst>
  <p:notesMasterIdLst>
    <p:notesMasterId r:id="rId37"/>
  </p:notesMasterIdLst>
  <p:handoutMasterIdLst>
    <p:handoutMasterId r:id="rId38"/>
  </p:handoutMasterIdLst>
  <p:sldIdLst>
    <p:sldId id="551" r:id="rId2"/>
    <p:sldId id="552" r:id="rId3"/>
    <p:sldId id="554" r:id="rId4"/>
    <p:sldId id="456" r:id="rId5"/>
    <p:sldId id="556" r:id="rId6"/>
    <p:sldId id="602" r:id="rId7"/>
    <p:sldId id="570" r:id="rId8"/>
    <p:sldId id="559" r:id="rId9"/>
    <p:sldId id="555" r:id="rId10"/>
    <p:sldId id="605" r:id="rId11"/>
    <p:sldId id="579" r:id="rId12"/>
    <p:sldId id="596" r:id="rId13"/>
    <p:sldId id="585" r:id="rId14"/>
    <p:sldId id="557" r:id="rId15"/>
    <p:sldId id="558" r:id="rId16"/>
    <p:sldId id="587" r:id="rId17"/>
    <p:sldId id="595" r:id="rId18"/>
    <p:sldId id="583" r:id="rId19"/>
    <p:sldId id="574" r:id="rId20"/>
    <p:sldId id="566" r:id="rId21"/>
    <p:sldId id="592" r:id="rId22"/>
    <p:sldId id="593" r:id="rId23"/>
    <p:sldId id="573" r:id="rId24"/>
    <p:sldId id="568" r:id="rId25"/>
    <p:sldId id="588" r:id="rId26"/>
    <p:sldId id="589" r:id="rId27"/>
    <p:sldId id="590" r:id="rId28"/>
    <p:sldId id="572" r:id="rId29"/>
    <p:sldId id="571" r:id="rId30"/>
    <p:sldId id="575" r:id="rId31"/>
    <p:sldId id="576" r:id="rId32"/>
    <p:sldId id="607" r:id="rId33"/>
    <p:sldId id="606" r:id="rId34"/>
    <p:sldId id="582" r:id="rId35"/>
    <p:sldId id="591" r:id="rId36"/>
  </p:sldIdLst>
  <p:sldSz cx="12192000" cy="6858000"/>
  <p:notesSz cx="6858000" cy="9144000"/>
  <p:defaultTextStyle>
    <a:defPPr>
      <a:defRPr lang="en-US"/>
    </a:defPPr>
    <a:lvl1pPr marL="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ent Pomeroy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B050"/>
    <a:srgbClr val="C02500"/>
    <a:srgbClr val="20497D"/>
    <a:srgbClr val="4F81BD"/>
    <a:srgbClr val="871600"/>
    <a:srgbClr val="02489D"/>
    <a:srgbClr val="3D78B5"/>
    <a:srgbClr val="FFFFFF"/>
    <a:srgbClr val="AB7942"/>
    <a:srgbClr val="00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2" autoAdjust="0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368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0E862-0C59-9F43-B922-9286F886485C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A2254-621B-664D-92E1-40EDB30212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27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A74B6-9B43-9A4E-AFD7-252B34F63F98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C7B85-0837-7346-A10B-73F15C90E7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80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08245"/>
            <a:ext cx="9144000" cy="1800911"/>
          </a:xfrm>
          <a:scene3d>
            <a:camera prst="orthographicFront"/>
            <a:lightRig rig="threePt" dir="t"/>
          </a:scene3d>
          <a:sp3d>
            <a:bevelT w="152400" h="50800" prst="softRound"/>
            <a:bevelB prst="relaxedInset"/>
          </a:sp3d>
        </p:spPr>
        <p:txBody>
          <a:bodyPr vert="horz" lIns="91429" tIns="45714" rIns="91429" bIns="45714" rtlCol="0" anchor="t" anchorCtr="0">
            <a:normAutofit/>
          </a:bodyPr>
          <a:lstStyle>
            <a:lvl1pPr algn="ctr" defTabSz="914293" rtl="0" eaLnBrk="1" latinLnBrk="0" hangingPunct="1">
              <a:spcBef>
                <a:spcPct val="0"/>
              </a:spcBef>
              <a:buNone/>
              <a:tabLst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4704" y="3757961"/>
            <a:ext cx="7022592" cy="2564779"/>
          </a:xfrm>
        </p:spPr>
        <p:txBody>
          <a:bodyPr vert="horz" lIns="91429" tIns="45714" rIns="91429" bIns="45714" rtlCol="0">
            <a:normAutofit/>
          </a:bodyPr>
          <a:lstStyle>
            <a:lvl1pPr marL="0" indent="0" algn="ctr" defTabSz="914293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77A6D-845A-3247-B970-F5BECB12FF94}"/>
              </a:ext>
            </a:extLst>
          </p:cNvPr>
          <p:cNvSpPr txBox="1"/>
          <p:nvPr userDrawn="1"/>
        </p:nvSpPr>
        <p:spPr>
          <a:xfrm>
            <a:off x="4199626" y="6454992"/>
            <a:ext cx="37927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This material is a work of the U.S. Government and is not subject to copyright protection in the United States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D48E174-5FC3-8645-8143-A0B7796D5096}"/>
              </a:ext>
            </a:extLst>
          </p:cNvPr>
          <p:cNvSpPr/>
          <p:nvPr userDrawn="1"/>
        </p:nvSpPr>
        <p:spPr>
          <a:xfrm>
            <a:off x="0" y="0"/>
            <a:ext cx="12192000" cy="1361661"/>
          </a:xfrm>
          <a:custGeom>
            <a:avLst/>
            <a:gdLst>
              <a:gd name="connsiteX0" fmla="*/ 0 w 12192000"/>
              <a:gd name="connsiteY0" fmla="*/ 0 h 1502242"/>
              <a:gd name="connsiteX1" fmla="*/ 12192000 w 12192000"/>
              <a:gd name="connsiteY1" fmla="*/ 0 h 1502242"/>
              <a:gd name="connsiteX2" fmla="*/ 12192000 w 12192000"/>
              <a:gd name="connsiteY2" fmla="*/ 1502242 h 1502242"/>
              <a:gd name="connsiteX3" fmla="*/ 12044163 w 12192000"/>
              <a:gd name="connsiteY3" fmla="*/ 1455242 h 1502242"/>
              <a:gd name="connsiteX4" fmla="*/ 6096000 w 12192000"/>
              <a:gd name="connsiteY4" fmla="*/ 996476 h 1502242"/>
              <a:gd name="connsiteX5" fmla="*/ 147838 w 12192000"/>
              <a:gd name="connsiteY5" fmla="*/ 1455242 h 1502242"/>
              <a:gd name="connsiteX6" fmla="*/ 0 w 12192000"/>
              <a:gd name="connsiteY6" fmla="*/ 1502242 h 150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02242">
                <a:moveTo>
                  <a:pt x="0" y="0"/>
                </a:moveTo>
                <a:lnTo>
                  <a:pt x="12192000" y="0"/>
                </a:lnTo>
                <a:lnTo>
                  <a:pt x="12192000" y="1502242"/>
                </a:lnTo>
                <a:lnTo>
                  <a:pt x="12044163" y="1455242"/>
                </a:lnTo>
                <a:cubicBezTo>
                  <a:pt x="11064170" y="1185645"/>
                  <a:pt x="8769941" y="996476"/>
                  <a:pt x="6096000" y="996476"/>
                </a:cubicBezTo>
                <a:cubicBezTo>
                  <a:pt x="3422059" y="996476"/>
                  <a:pt x="1127831" y="1185645"/>
                  <a:pt x="147838" y="1455242"/>
                </a:cubicBezTo>
                <a:lnTo>
                  <a:pt x="0" y="1502242"/>
                </a:lnTo>
                <a:close/>
              </a:path>
            </a:pathLst>
          </a:custGeom>
          <a:solidFill>
            <a:srgbClr val="4E7FBA"/>
          </a:solidFill>
          <a:ln>
            <a:noFill/>
          </a:ln>
          <a:effectLst>
            <a:outerShdw blurRad="127000" dist="635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0F6AFF-2028-D348-B000-5D0C106B7B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7301" y="5722595"/>
            <a:ext cx="1088136" cy="1101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B02A2-EBC7-0D41-A0C1-B88D4271A2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29" y="5762036"/>
            <a:ext cx="1236406" cy="1022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67" y="301898"/>
            <a:ext cx="9983189" cy="58769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1303" y="6575995"/>
            <a:ext cx="8009467" cy="2820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4776" y="933844"/>
            <a:ext cx="11397224" cy="45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33083" y="0"/>
            <a:ext cx="268224" cy="685800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574643" y="0"/>
            <a:ext cx="60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178115" y="6491962"/>
            <a:ext cx="914400" cy="28200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FDE49E-FE7A-224B-8D0A-362FD12D8865}" type="slidenum">
              <a:rPr lang="en-US" sz="1100" smtClean="0">
                <a:latin typeface="Helvetica"/>
              </a:rPr>
              <a:pPr/>
              <a:t>‹#›</a:t>
            </a:fld>
            <a:endParaRPr lang="en-US" sz="1100" dirty="0">
              <a:latin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B8E90C-EFE7-0047-BA87-309FD836E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312" y="142654"/>
            <a:ext cx="819157" cy="677666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1C5BF1A-C124-A247-BA72-081742E36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6" y="1093089"/>
            <a:ext cx="10767759" cy="5239630"/>
          </a:xfrm>
          <a:prstGeom prst="rect">
            <a:avLst/>
          </a:prstGeom>
        </p:spPr>
        <p:txBody>
          <a:bodyPr/>
          <a:lstStyle>
            <a:lvl1pPr marL="256032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67" y="301898"/>
            <a:ext cx="9983189" cy="58769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1303" y="6575995"/>
            <a:ext cx="8009467" cy="2820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4776" y="933844"/>
            <a:ext cx="11397224" cy="45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33083" y="0"/>
            <a:ext cx="268224" cy="685800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574643" y="0"/>
            <a:ext cx="60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178115" y="6491962"/>
            <a:ext cx="914400" cy="28200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FDE49E-FE7A-224B-8D0A-362FD12D8865}" type="slidenum">
              <a:rPr lang="en-US" sz="1100" smtClean="0">
                <a:latin typeface="Helvetica"/>
              </a:rPr>
              <a:pPr/>
              <a:t>‹#›</a:t>
            </a:fld>
            <a:endParaRPr lang="en-US" sz="1100" dirty="0">
              <a:latin typeface="Helvetica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1C5BF1A-C124-A247-BA72-081742E36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7" y="1093089"/>
            <a:ext cx="5046134" cy="5239630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1D878ED-CF63-244F-8868-E6D4E4FF2DA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93388" y="1093089"/>
            <a:ext cx="5046134" cy="5239630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5F5ADB-5D43-D648-9ECA-C91FF6A1A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312" y="142654"/>
            <a:ext cx="819157" cy="6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6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67" y="301898"/>
            <a:ext cx="9983189" cy="58769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1303" y="6575995"/>
            <a:ext cx="8009467" cy="2820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4776" y="933844"/>
            <a:ext cx="11397224" cy="45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33083" y="0"/>
            <a:ext cx="268224" cy="685800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574643" y="0"/>
            <a:ext cx="60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178115" y="6491962"/>
            <a:ext cx="914400" cy="28200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FDE49E-FE7A-224B-8D0A-362FD12D8865}" type="slidenum">
              <a:rPr lang="en-US" sz="1100" smtClean="0">
                <a:latin typeface="Helvetica"/>
              </a:rPr>
              <a:pPr/>
              <a:t>‹#›</a:t>
            </a:fld>
            <a:endParaRPr lang="en-US" sz="1100" dirty="0">
              <a:latin typeface="Helvetica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1C5BF1A-C124-A247-BA72-081742E36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7" y="1093089"/>
            <a:ext cx="5046134" cy="5239630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1D878ED-CF63-244F-8868-E6D4E4FF2DA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0264" y="1093088"/>
            <a:ext cx="5029200" cy="2514600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5F5ADB-5D43-D648-9ECA-C91FF6A1A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312" y="142654"/>
            <a:ext cx="819157" cy="677666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69F569C-7023-EA4E-AC89-05F981CA45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3388" y="3818118"/>
            <a:ext cx="5029200" cy="2514600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88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67" y="301898"/>
            <a:ext cx="9983189" cy="58769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1303" y="6575995"/>
            <a:ext cx="8009467" cy="2820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4776" y="933844"/>
            <a:ext cx="11397224" cy="45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33083" y="0"/>
            <a:ext cx="268224" cy="685800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574643" y="0"/>
            <a:ext cx="60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178115" y="6491962"/>
            <a:ext cx="914400" cy="28200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FDE49E-FE7A-224B-8D0A-362FD12D8865}" type="slidenum">
              <a:rPr lang="en-US" sz="1100" smtClean="0">
                <a:latin typeface="Helvetica"/>
              </a:rPr>
              <a:pPr/>
              <a:t>‹#›</a:t>
            </a:fld>
            <a:endParaRPr lang="en-US" sz="1100" dirty="0">
              <a:latin typeface="Helvetica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1C5BF1A-C124-A247-BA72-081742E36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8" y="1093089"/>
            <a:ext cx="3532072" cy="5239630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638081B-122F-2F44-8303-451223CFE4B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0113" y="1093089"/>
            <a:ext cx="3532072" cy="5239630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E38F8C7-0E16-2346-AF49-F6D95C26C7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60443" y="1093089"/>
            <a:ext cx="3532072" cy="5239630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2566CD-F2B2-1F45-A16F-30F1773D93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312" y="142654"/>
            <a:ext cx="819157" cy="6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67" y="301898"/>
            <a:ext cx="9983189" cy="58769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1303" y="6575995"/>
            <a:ext cx="8009467" cy="2820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4776" y="933844"/>
            <a:ext cx="11397224" cy="45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33083" y="0"/>
            <a:ext cx="268224" cy="685800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574643" y="0"/>
            <a:ext cx="60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178115" y="6491962"/>
            <a:ext cx="914400" cy="28200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FDE49E-FE7A-224B-8D0A-362FD12D8865}" type="slidenum">
              <a:rPr lang="en-US" sz="1100" smtClean="0">
                <a:latin typeface="Helvetica"/>
              </a:rPr>
              <a:pPr/>
              <a:t>‹#›</a:t>
            </a:fld>
            <a:endParaRPr lang="en-US" sz="1100" dirty="0">
              <a:latin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B8E90C-EFE7-0047-BA87-309FD836E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312" y="142654"/>
            <a:ext cx="819157" cy="677666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1C5BF1A-C124-A247-BA72-081742E36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6" y="1093089"/>
            <a:ext cx="10767759" cy="2495642"/>
          </a:xfrm>
          <a:prstGeom prst="rect">
            <a:avLst/>
          </a:prstGeom>
        </p:spPr>
        <p:txBody>
          <a:bodyPr/>
          <a:lstStyle>
            <a:lvl1pPr marL="256032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B1D524D-982B-B44D-9B14-EE93BC45F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55266" y="3782615"/>
            <a:ext cx="3566160" cy="2793379"/>
          </a:xfrm>
          <a:prstGeom prst="rect">
            <a:avLst/>
          </a:prstGeom>
        </p:spPr>
        <p:txBody>
          <a:bodyPr/>
          <a:lstStyle>
            <a:lvl1pPr marL="256032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3BB5328-B7FE-954D-A476-1481F8AC25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5066" y="3782615"/>
            <a:ext cx="3566160" cy="2793379"/>
          </a:xfrm>
          <a:prstGeom prst="rect">
            <a:avLst/>
          </a:prstGeom>
        </p:spPr>
        <p:txBody>
          <a:bodyPr/>
          <a:lstStyle>
            <a:lvl1pPr marL="256032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72088D3-EAE5-0841-8C7C-77D534FB2F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74865" y="3782615"/>
            <a:ext cx="3566160" cy="2793379"/>
          </a:xfrm>
          <a:prstGeom prst="rect">
            <a:avLst/>
          </a:prstGeom>
        </p:spPr>
        <p:txBody>
          <a:bodyPr/>
          <a:lstStyle>
            <a:lvl1pPr marL="256032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67" y="301898"/>
            <a:ext cx="9983189" cy="58769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1303" y="6575995"/>
            <a:ext cx="8009467" cy="2820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4776" y="933844"/>
            <a:ext cx="11397224" cy="45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33083" y="0"/>
            <a:ext cx="268224" cy="685800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574643" y="0"/>
            <a:ext cx="60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178115" y="6491962"/>
            <a:ext cx="914400" cy="28200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FDE49E-FE7A-224B-8D0A-362FD12D8865}" type="slidenum">
              <a:rPr lang="en-US" sz="1100" smtClean="0">
                <a:latin typeface="Helvetica"/>
              </a:rPr>
              <a:pPr/>
              <a:t>‹#›</a:t>
            </a:fld>
            <a:endParaRPr lang="en-US" sz="1100" dirty="0">
              <a:latin typeface="Helvetica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1C5BF1A-C124-A247-BA72-081742E36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8" y="1699843"/>
            <a:ext cx="3529584" cy="2340125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638081B-122F-2F44-8303-451223CFE4B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0113" y="1699844"/>
            <a:ext cx="3529584" cy="2340125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E38F8C7-0E16-2346-AF49-F6D95C26C7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60443" y="1699844"/>
            <a:ext cx="3529584" cy="2340125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2566CD-F2B2-1F45-A16F-30F1773D93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312" y="142654"/>
            <a:ext cx="819157" cy="677666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2B367B8-28BA-A544-8771-05A7512B0B6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49868" y="4228620"/>
            <a:ext cx="3529584" cy="2340125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53C9D-8120-074F-877B-B452D3B501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20113" y="4228621"/>
            <a:ext cx="3529584" cy="2340125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C9B1D91-4AE4-6145-847F-BAC090653C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560443" y="4228621"/>
            <a:ext cx="3529584" cy="2340125"/>
          </a:xfrm>
          <a:prstGeom prst="rect">
            <a:avLst/>
          </a:prstGeom>
        </p:spPr>
        <p:txBody>
          <a:bodyPr/>
          <a:lstStyle>
            <a:lvl1pPr marL="182880" indent="-173038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457200" indent="-182880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441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67" y="301898"/>
            <a:ext cx="9983189" cy="58769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1303" y="6575995"/>
            <a:ext cx="8009467" cy="2820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4776" y="933844"/>
            <a:ext cx="11397224" cy="45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33083" y="0"/>
            <a:ext cx="268224" cy="685800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574643" y="0"/>
            <a:ext cx="60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1C5BF1A-C124-A247-BA72-081742E36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6" y="1093089"/>
            <a:ext cx="10767759" cy="1571875"/>
          </a:xfrm>
          <a:prstGeom prst="rect">
            <a:avLst/>
          </a:prstGeom>
        </p:spPr>
        <p:txBody>
          <a:bodyPr/>
          <a:lstStyle>
            <a:lvl1pPr marL="182880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ADD2FE7-94EB-5C40-AA4D-D6D484EAB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9865" y="2774635"/>
            <a:ext cx="2560320" cy="1828800"/>
          </a:xfrm>
          <a:prstGeom prst="rect">
            <a:avLst/>
          </a:prstGeom>
        </p:spPr>
        <p:txBody>
          <a:bodyPr/>
          <a:lstStyle>
            <a:lvl1pPr marL="182880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2893EF1-957F-9E45-A5E3-C367981229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1508" y="2774635"/>
            <a:ext cx="2560320" cy="1828800"/>
          </a:xfrm>
          <a:prstGeom prst="rect">
            <a:avLst/>
          </a:prstGeom>
        </p:spPr>
        <p:txBody>
          <a:bodyPr/>
          <a:lstStyle>
            <a:lvl1pPr marL="182880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E25D6A4-9600-5E4D-85FC-1271FD8343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3151" y="2762098"/>
            <a:ext cx="2560320" cy="1828800"/>
          </a:xfrm>
          <a:prstGeom prst="rect">
            <a:avLst/>
          </a:prstGeom>
        </p:spPr>
        <p:txBody>
          <a:bodyPr/>
          <a:lstStyle>
            <a:lvl1pPr marL="182880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7EC21C1B-F590-5646-A09D-774B193B0F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334795" y="2757620"/>
            <a:ext cx="2560320" cy="1828800"/>
          </a:xfrm>
          <a:prstGeom prst="rect">
            <a:avLst/>
          </a:prstGeom>
        </p:spPr>
        <p:txBody>
          <a:bodyPr/>
          <a:lstStyle>
            <a:lvl1pPr marL="182880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86A78FF3-E799-C748-AE9E-E1639216C8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49865" y="4750531"/>
            <a:ext cx="2560320" cy="1828800"/>
          </a:xfrm>
          <a:prstGeom prst="rect">
            <a:avLst/>
          </a:prstGeom>
        </p:spPr>
        <p:txBody>
          <a:bodyPr/>
          <a:lstStyle>
            <a:lvl1pPr marL="182880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2F2E8E3-442E-4241-AE18-5B823461E83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11508" y="4750531"/>
            <a:ext cx="2560320" cy="1828800"/>
          </a:xfrm>
          <a:prstGeom prst="rect">
            <a:avLst/>
          </a:prstGeom>
        </p:spPr>
        <p:txBody>
          <a:bodyPr/>
          <a:lstStyle>
            <a:lvl1pPr marL="182880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5B0C8FD2-22EB-9140-BAC3-D543D5364D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73151" y="4737994"/>
            <a:ext cx="2560320" cy="1828800"/>
          </a:xfrm>
          <a:prstGeom prst="rect">
            <a:avLst/>
          </a:prstGeom>
        </p:spPr>
        <p:txBody>
          <a:bodyPr/>
          <a:lstStyle>
            <a:lvl1pPr marL="182880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925CB6E8-2E08-1340-8298-17F10F57D35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334795" y="4733516"/>
            <a:ext cx="2560320" cy="1828800"/>
          </a:xfrm>
          <a:prstGeom prst="rect">
            <a:avLst/>
          </a:prstGeom>
        </p:spPr>
        <p:txBody>
          <a:bodyPr/>
          <a:lstStyle>
            <a:lvl1pPr marL="182880" indent="-256032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b="1"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685800" indent="-112671"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A6B691-2A61-AF4F-B6AA-8E07F5BC3E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312" y="142654"/>
            <a:ext cx="819157" cy="677666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E3545FF1-A61F-8E97-494A-5E9DBA291336}"/>
              </a:ext>
            </a:extLst>
          </p:cNvPr>
          <p:cNvSpPr txBox="1">
            <a:spLocks/>
          </p:cNvSpPr>
          <p:nvPr userDrawn="1"/>
        </p:nvSpPr>
        <p:spPr>
          <a:xfrm>
            <a:off x="11178115" y="6491962"/>
            <a:ext cx="914400" cy="28200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FDE49E-FE7A-224B-8D0A-362FD12D8865}" type="slidenum">
              <a:rPr lang="en-US" sz="1100" smtClean="0">
                <a:latin typeface="Helvetica"/>
              </a:rPr>
              <a:pPr/>
              <a:t>‹#›</a:t>
            </a:fld>
            <a:endParaRPr lang="en-US" sz="1100" dirty="0"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031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67" y="301898"/>
            <a:ext cx="9983189" cy="58769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4776" y="933844"/>
            <a:ext cx="11397224" cy="45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33083" y="0"/>
            <a:ext cx="268224" cy="685800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574643" y="0"/>
            <a:ext cx="60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178115" y="6491962"/>
            <a:ext cx="914400" cy="28200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FDE49E-FE7A-224B-8D0A-362FD12D8865}" type="slidenum">
              <a:rPr lang="en-US" sz="1100" smtClean="0">
                <a:latin typeface="Helvetica"/>
              </a:rPr>
              <a:pPr/>
              <a:t>‹#›</a:t>
            </a:fld>
            <a:endParaRPr lang="en-US" sz="1100" dirty="0">
              <a:latin typeface="Helvetic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48D6F-A7DC-CF4D-AFE8-5790ED3431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1749" y="1762802"/>
            <a:ext cx="5164103" cy="42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10476091" cy="830048"/>
          </a:xfrm>
          <a:prstGeom prst="rect">
            <a:avLst/>
          </a:prstGeom>
        </p:spPr>
        <p:txBody>
          <a:bodyPr vert="horz" lIns="91429" tIns="45714" rIns="91429" bIns="45714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43355"/>
            <a:ext cx="10747024" cy="4902087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8827"/>
            <a:ext cx="8009467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  <a:latin typeface="Optima"/>
                <a:cs typeface="Optima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95" r:id="rId4"/>
    <p:sldLayoutId id="2147483888" r:id="rId5"/>
    <p:sldLayoutId id="2147483894" r:id="rId6"/>
    <p:sldLayoutId id="2147483892" r:id="rId7"/>
    <p:sldLayoutId id="2147483890" r:id="rId8"/>
    <p:sldLayoutId id="2147483891" r:id="rId9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l" defTabSz="914293" rtl="0" eaLnBrk="1" latinLnBrk="0" hangingPunct="1">
        <a:spcBef>
          <a:spcPct val="0"/>
        </a:spcBef>
        <a:buNone/>
        <a:defRPr sz="3400" b="1" i="0" kern="120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28573" indent="-228573" algn="l" defTabSz="914293" rtl="0" eaLnBrk="1" latinLnBrk="0" hangingPunct="1">
        <a:spcBef>
          <a:spcPts val="1600"/>
        </a:spcBef>
        <a:spcAft>
          <a:spcPts val="600"/>
        </a:spcAft>
        <a:buClr>
          <a:schemeClr val="accent1"/>
        </a:buClr>
        <a:buSzPct val="100000"/>
        <a:buFont typeface="Wingdings 2" pitchFamily="18" charset="2"/>
        <a:buChar char="¡"/>
        <a:defRPr sz="2200" kern="1200">
          <a:solidFill>
            <a:schemeClr val="tx2"/>
          </a:solidFill>
          <a:latin typeface="Helvetica"/>
          <a:ea typeface="+mn-ea"/>
          <a:cs typeface="Helvetica"/>
        </a:defRPr>
      </a:lvl1pPr>
      <a:lvl2pPr marL="457146" indent="-228573" algn="l" defTabSz="914293" rtl="0" eaLnBrk="1" latinLnBrk="0" hangingPunct="1">
        <a:spcBef>
          <a:spcPts val="200"/>
        </a:spcBef>
        <a:spcAft>
          <a:spcPts val="200"/>
        </a:spcAft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Helvetica"/>
          <a:ea typeface="+mn-ea"/>
          <a:cs typeface="Helvetica"/>
        </a:defRPr>
      </a:lvl2pPr>
      <a:lvl3pPr marL="685719" indent="-228573" algn="l" defTabSz="914293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Helvetica"/>
          <a:ea typeface="+mn-ea"/>
          <a:cs typeface="Helvetica"/>
        </a:defRPr>
      </a:lvl3pPr>
      <a:lvl4pPr marL="914293" indent="-228573" algn="l" defTabSz="914293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600" kern="1200">
          <a:solidFill>
            <a:schemeClr val="tx2"/>
          </a:solidFill>
          <a:latin typeface="Helvetica"/>
          <a:ea typeface="+mn-ea"/>
          <a:cs typeface="Helvetica"/>
        </a:defRPr>
      </a:lvl4pPr>
      <a:lvl5pPr marL="1142867" indent="-228573" algn="l" defTabSz="914293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400" kern="1200">
          <a:solidFill>
            <a:schemeClr val="tx2"/>
          </a:solidFill>
          <a:latin typeface="Helvetica"/>
          <a:ea typeface="+mn-ea"/>
          <a:cs typeface="Helvetica"/>
        </a:defRPr>
      </a:lvl5pPr>
      <a:lvl6pPr marL="251430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FAAE75-6A84-654C-B673-24F95AA68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Kestrel Dual-Mesh Simulations for </a:t>
            </a:r>
            <a:br>
              <a:rPr lang="en-US" dirty="0"/>
            </a:br>
            <a:r>
              <a:rPr lang="en-US" dirty="0"/>
              <a:t>DPW-VII: Expanding the Envelope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DA5AF6-676D-E64C-81C0-4969F3CD67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Brent Pomeroy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b="0" dirty="0"/>
              <a:t>NASA Langley Research Center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b="0" dirty="0"/>
              <a:t>Configuration Aerodynamics Branch</a:t>
            </a:r>
          </a:p>
          <a:p>
            <a:endParaRPr lang="en-US" b="0" dirty="0"/>
          </a:p>
          <a:p>
            <a:pPr>
              <a:spcAft>
                <a:spcPts val="0"/>
              </a:spcAft>
            </a:pPr>
            <a:r>
              <a:rPr lang="en-US" sz="2000" b="0" dirty="0"/>
              <a:t>CFD Drag Prediction Workshop VII</a:t>
            </a:r>
          </a:p>
          <a:p>
            <a:pPr>
              <a:spcAft>
                <a:spcPts val="0"/>
              </a:spcAft>
            </a:pPr>
            <a:r>
              <a:rPr lang="en-US" sz="1600" b="0" dirty="0"/>
              <a:t>2022 AIAA AVIATION Forum</a:t>
            </a:r>
          </a:p>
          <a:p>
            <a:r>
              <a:rPr lang="en-US" sz="1600" b="0" dirty="0"/>
              <a:t>June 25-26, 2022</a:t>
            </a:r>
          </a:p>
        </p:txBody>
      </p:sp>
    </p:spTree>
    <p:extLst>
      <p:ext uri="{BB962C8B-B14F-4D97-AF65-F5344CB8AC3E}">
        <p14:creationId xmlns:p14="http://schemas.microsoft.com/office/powerpoint/2010/main" val="31160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B5C1F64-5E82-D949-914B-CBE420983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697" y="4052711"/>
            <a:ext cx="3057256" cy="2717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A2803-25C2-834E-A657-E62DEFC2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Unstructured Grid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1A04D-0E08-5F40-8D6C-29F32A190C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Simulations executed on all six densities</a:t>
            </a:r>
          </a:p>
          <a:p>
            <a:r>
              <a:rPr lang="en-US" dirty="0"/>
              <a:t>Data averaged over last 2,000 iterations</a:t>
            </a:r>
          </a:p>
          <a:p>
            <a:pPr lvl="1"/>
            <a:r>
              <a:rPr lang="en-US" dirty="0"/>
              <a:t>From user’s best practices; may need more analysis</a:t>
            </a:r>
          </a:p>
          <a:p>
            <a:pPr lvl="1"/>
            <a:r>
              <a:rPr lang="en-US" dirty="0"/>
              <a:t>More stable grid convergence for coarser grids</a:t>
            </a:r>
          </a:p>
          <a:p>
            <a:pPr lvl="1"/>
            <a:r>
              <a:rPr lang="en-US" dirty="0"/>
              <a:t>Variations in C</a:t>
            </a:r>
            <a:r>
              <a:rPr lang="en-US" baseline="-25000" dirty="0"/>
              <a:t>L</a:t>
            </a:r>
            <a:r>
              <a:rPr lang="en-US" dirty="0"/>
              <a:t> consistent with typical Kestrel results</a:t>
            </a:r>
          </a:p>
          <a:p>
            <a:r>
              <a:rPr lang="en-US" dirty="0"/>
              <a:t>Excellent grid convergence with increasing density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8609C5-81AD-9E45-AA31-785CF96E6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38" y="4052711"/>
            <a:ext cx="3057255" cy="27175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100262-8650-5046-A73D-DA6517114A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157" y="4052711"/>
            <a:ext cx="3057255" cy="2717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4070B6-4A4B-DB4B-815C-D87BE6A234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6784" y="4458509"/>
            <a:ext cx="1892299" cy="14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4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07BD6-D464-8B42-8B12-2DCCA3ABC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545" y="995811"/>
            <a:ext cx="3092519" cy="274890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4DA2E82-1772-9245-A567-0C7A4D3B9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Inboard Pressure Cuts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DAF021A-08E4-4A49-939E-58E439C4B4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Only minimal differences seen</a:t>
            </a:r>
            <a:br>
              <a:rPr lang="en-US" dirty="0"/>
            </a:br>
            <a:r>
              <a:rPr lang="en-US" dirty="0"/>
              <a:t>in inboard-most C</a:t>
            </a:r>
            <a:r>
              <a:rPr lang="en-US" baseline="-25000" dirty="0"/>
              <a:t>P</a:t>
            </a:r>
            <a:r>
              <a:rPr lang="en-US" dirty="0"/>
              <a:t> cuts</a:t>
            </a:r>
          </a:p>
          <a:p>
            <a:r>
              <a:rPr lang="en-US" dirty="0"/>
              <a:t>Largest differences seen at</a:t>
            </a:r>
            <a:br>
              <a:rPr lang="en-US" dirty="0"/>
            </a:br>
            <a:r>
              <a:rPr lang="en-US" dirty="0"/>
              <a:t>inboard cut trailing edge</a:t>
            </a:r>
          </a:p>
          <a:p>
            <a:pPr lvl="1"/>
            <a:r>
              <a:rPr lang="en-US" dirty="0"/>
              <a:t>Region of interest for SOB</a:t>
            </a:r>
            <a:br>
              <a:rPr lang="en-US" dirty="0"/>
            </a:br>
            <a:r>
              <a:rPr lang="en-US" dirty="0"/>
              <a:t>separation region</a:t>
            </a:r>
          </a:p>
          <a:p>
            <a:pPr lvl="1"/>
            <a:r>
              <a:rPr lang="en-US" dirty="0"/>
              <a:t>Grid density has a large effect on</a:t>
            </a:r>
            <a:br>
              <a:rPr lang="en-US" dirty="0"/>
            </a:br>
            <a:r>
              <a:rPr lang="en-US" dirty="0"/>
              <a:t>the junction flow</a:t>
            </a:r>
          </a:p>
          <a:p>
            <a:r>
              <a:rPr lang="en-US" dirty="0"/>
              <a:t>Moderate deviations near the </a:t>
            </a:r>
            <a:br>
              <a:rPr lang="en-US" dirty="0"/>
            </a:br>
            <a:r>
              <a:rPr lang="en-US" dirty="0"/>
              <a:t>leading edge lower surface</a:t>
            </a:r>
          </a:p>
          <a:p>
            <a:r>
              <a:rPr lang="en-US" dirty="0"/>
              <a:t>Decreased differences outside of junction</a:t>
            </a:r>
            <a:br>
              <a:rPr lang="en-US" dirty="0"/>
            </a:br>
            <a:r>
              <a:rPr lang="en-US" dirty="0"/>
              <a:t>flow region (Cut 5 plotted)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FF4EF-9796-5945-AF04-BF05B13BE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7619" y="995812"/>
            <a:ext cx="3158664" cy="2807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2C91E4-FCE2-9B4E-B20C-4608B50D25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019" y="3890633"/>
            <a:ext cx="3158666" cy="28077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3362E5-8E39-8249-8222-FEDF249996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9973" y="4385984"/>
            <a:ext cx="1892299" cy="14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AB4E-8825-4848-AAA9-3404AB2A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Midspan and Outboard Pressure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AD160-7D55-6A4D-B2EA-29C0ED7351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Few differences seen in shock strength or location for the midspan and outboard locations (Cuts 9 and 12 representative of all results)</a:t>
            </a:r>
          </a:p>
          <a:p>
            <a:r>
              <a:rPr lang="en-US" dirty="0"/>
              <a:t>Minimal variations seen in trailing edge behavior (Cut 12 is representative)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C667-AF7D-6A4D-B43F-E0CF951E95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817" y="2688901"/>
            <a:ext cx="3822357" cy="3397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B1797-69E8-C24C-8D57-EE5C2CDFA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166" y="2688901"/>
            <a:ext cx="3822357" cy="3397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C3613-78C0-DB03-46C5-AD51B9B24C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4283" y="3286649"/>
            <a:ext cx="2073507" cy="15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7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AE98-4830-3E4C-AE47-DD9F6E11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Overset Computational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84F3-A63E-7349-8300-A2C0595402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Inner-most Cartesian cell size of outer </a:t>
            </a:r>
            <a:br>
              <a:rPr lang="en-US" dirty="0"/>
            </a:br>
            <a:r>
              <a:rPr lang="en-US" dirty="0"/>
              <a:t>unstructured cell (best practice)</a:t>
            </a:r>
          </a:p>
          <a:p>
            <a:r>
              <a:rPr lang="en-US" dirty="0"/>
              <a:t>Outer box extends ~110 </a:t>
            </a:r>
            <a:r>
              <a:rPr lang="en-US" dirty="0" err="1"/>
              <a:t>c</a:t>
            </a:r>
            <a:r>
              <a:rPr lang="en-US" baseline="-25000" dirty="0" err="1"/>
              <a:t>ref</a:t>
            </a:r>
            <a:r>
              <a:rPr lang="en-US" dirty="0"/>
              <a:t> in all directions</a:t>
            </a:r>
          </a:p>
          <a:p>
            <a:r>
              <a:rPr lang="en-US" dirty="0"/>
              <a:t>Cartesian growth rate automatically </a:t>
            </a:r>
            <a:br>
              <a:rPr lang="en-US" dirty="0"/>
            </a:br>
            <a:r>
              <a:rPr lang="en-US" dirty="0"/>
              <a:t>determined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16525E-0D33-9B43-B76E-528DFB9A36A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19" y="3783013"/>
            <a:ext cx="3141463" cy="279241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ADA4552-3F17-CF4D-8E74-C165C7E193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7706" y="3783013"/>
            <a:ext cx="3141463" cy="2792412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1B923F1-4893-D242-8F9E-F4DB9724591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900" y="3783013"/>
            <a:ext cx="3141463" cy="27924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92F4B-B741-06AB-DAD2-C8FB3D23B2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1143" y="1241481"/>
            <a:ext cx="4317220" cy="226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6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41DB-A96B-3449-A685-963D66A4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Trim Distance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7E59-BB92-574F-979C-2BD221E3EA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Nearbody grids trimmed using carp</a:t>
            </a:r>
          </a:p>
          <a:p>
            <a:pPr lvl="1"/>
            <a:r>
              <a:rPr lang="en-US" dirty="0"/>
              <a:t>Kestrel’s grid manipulation package</a:t>
            </a:r>
          </a:p>
          <a:p>
            <a:pPr lvl="1"/>
            <a:r>
              <a:rPr lang="en-US" dirty="0"/>
              <a:t>Supports numerous grid formats </a:t>
            </a:r>
            <a:br>
              <a:rPr lang="en-US" dirty="0"/>
            </a:br>
            <a:r>
              <a:rPr lang="en-US" dirty="0"/>
              <a:t>(including </a:t>
            </a:r>
            <a:r>
              <a:rPr lang="en-US" dirty="0" err="1"/>
              <a:t>ugrid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Inner grid trimmed at a range of </a:t>
            </a:r>
            <a:br>
              <a:rPr lang="en-US" dirty="0"/>
            </a:br>
            <a:r>
              <a:rPr lang="en-US" dirty="0"/>
              <a:t>distances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dirty="0"/>
              <a:t>Simulations were executed at </a:t>
            </a:r>
            <a:br>
              <a:rPr lang="en-US" dirty="0"/>
            </a:br>
            <a:r>
              <a:rPr lang="en-US" dirty="0"/>
              <a:t>constant </a:t>
            </a:r>
            <a:r>
              <a:rPr lang="en-US" sz="2800" dirty="0">
                <a:sym typeface="Wingdings" pitchFamily="2" charset="2"/>
              </a:rPr>
              <a:t>𝛼</a:t>
            </a:r>
            <a:r>
              <a:rPr lang="en-US" dirty="0">
                <a:sym typeface="Wingdings" pitchFamily="2" charset="2"/>
              </a:rPr>
              <a:t> (2.758 deg.) with minimal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difference in drag </a:t>
            </a:r>
            <a:r>
              <a:rPr lang="en-US">
                <a:sym typeface="Wingdings" pitchFamily="2" charset="2"/>
              </a:rPr>
              <a:t>or convergence</a:t>
            </a:r>
            <a:endParaRPr lang="en-US" dirty="0"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58B3B-9225-8048-B5A5-B29BC4C9F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41" y="1478725"/>
            <a:ext cx="4808897" cy="3900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73B597-E8EB-2744-81D2-94AEE39D9D61}"/>
              </a:ext>
            </a:extLst>
          </p:cNvPr>
          <p:cNvSpPr txBox="1"/>
          <p:nvPr/>
        </p:nvSpPr>
        <p:spPr>
          <a:xfrm>
            <a:off x="7444642" y="5704640"/>
            <a:ext cx="238828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Selected trim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</a:rPr>
              <a:t>distance (0.06)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64A0E9-D488-8D4D-8400-CD60466FC59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638784" y="4246323"/>
            <a:ext cx="1081413" cy="1458317"/>
          </a:xfrm>
          <a:prstGeom prst="straightConnector1">
            <a:avLst/>
          </a:prstGeom>
          <a:ln w="69850" cap="rnd" cmpd="sng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7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461C4D-64BD-5E4B-99B4-C9B66529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Trimmed Grid Visualization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C6A4680-7743-E24D-BAE8-66C8B6AE6A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Selected 0.06</a:t>
            </a:r>
          </a:p>
          <a:p>
            <a:r>
              <a:rPr lang="en-US" dirty="0"/>
              <a:t>Close trim distance can lead to erroneous results and solution instability</a:t>
            </a:r>
          </a:p>
          <a:p>
            <a:r>
              <a:rPr lang="en-US" dirty="0"/>
              <a:t>Largely isotropic cell spacing at selected distance</a:t>
            </a:r>
          </a:p>
          <a:p>
            <a:r>
              <a:rPr lang="en-US" dirty="0"/>
              <a:t>Trim distance held constant for subsequent solutions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181DEF-9466-A547-AFD5-648B23F12B4C}"/>
              </a:ext>
            </a:extLst>
          </p:cNvPr>
          <p:cNvGrpSpPr/>
          <p:nvPr/>
        </p:nvGrpSpPr>
        <p:grpSpPr>
          <a:xfrm>
            <a:off x="3322785" y="3388024"/>
            <a:ext cx="6293169" cy="3210822"/>
            <a:chOff x="828135" y="3462510"/>
            <a:chExt cx="6293169" cy="321082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C364C3D-AFD9-C348-BD97-7A3155A863AC}"/>
                </a:ext>
              </a:extLst>
            </p:cNvPr>
            <p:cNvGrpSpPr/>
            <p:nvPr/>
          </p:nvGrpSpPr>
          <p:grpSpPr>
            <a:xfrm flipH="1">
              <a:off x="1809285" y="3462510"/>
              <a:ext cx="3572521" cy="733351"/>
              <a:chOff x="1705664" y="3249913"/>
              <a:chExt cx="5769334" cy="118430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085E03E-3FD7-B249-9898-8745B78D2B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75534" y="3249913"/>
                <a:ext cx="5699464" cy="1184304"/>
              </a:xfrm>
              <a:prstGeom prst="rect">
                <a:avLst/>
              </a:prstGeom>
            </p:spPr>
          </p:pic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2AFB46B8-2346-5D4E-AC07-2A20A49D9A9E}"/>
                  </a:ext>
                </a:extLst>
              </p:cNvPr>
              <p:cNvSpPr/>
              <p:nvPr/>
            </p:nvSpPr>
            <p:spPr>
              <a:xfrm>
                <a:off x="6196614" y="3249913"/>
                <a:ext cx="1278384" cy="1184304"/>
              </a:xfrm>
              <a:prstGeom prst="roundRect">
                <a:avLst/>
              </a:prstGeom>
              <a:noFill/>
              <a:ln w="57150">
                <a:solidFill>
                  <a:srgbClr val="FFA89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B518FCF-6B7C-C946-8401-C4FF861D2B0C}"/>
                  </a:ext>
                </a:extLst>
              </p:cNvPr>
              <p:cNvSpPr/>
              <p:nvPr/>
            </p:nvSpPr>
            <p:spPr>
              <a:xfrm>
                <a:off x="1705664" y="3346877"/>
                <a:ext cx="1278384" cy="843383"/>
              </a:xfrm>
              <a:prstGeom prst="roundRect">
                <a:avLst/>
              </a:prstGeom>
              <a:noFill/>
              <a:ln w="57150">
                <a:solidFill>
                  <a:srgbClr val="FFA89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A06E13-878C-1748-8BD5-734A6D3B6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28135" y="4655300"/>
              <a:ext cx="2178343" cy="201803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D88E45-3CA6-A54D-99FA-4C17BC3F3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274043" y="4778721"/>
              <a:ext cx="2847261" cy="1849054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12688F3-88AB-4B4A-B453-B18D07598EF5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4986001" y="4044797"/>
              <a:ext cx="514658" cy="733351"/>
            </a:xfrm>
            <a:prstGeom prst="straightConnector1">
              <a:avLst/>
            </a:prstGeom>
            <a:ln w="57150" cap="rnd" cmpd="sng">
              <a:solidFill>
                <a:srgbClr val="FFA89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0D1360-3442-9C46-B80A-82978855271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1809285" y="4195861"/>
              <a:ext cx="395804" cy="733351"/>
            </a:xfrm>
            <a:prstGeom prst="straightConnector1">
              <a:avLst/>
            </a:prstGeom>
            <a:ln w="57150" cap="rnd" cmpd="sng">
              <a:solidFill>
                <a:srgbClr val="FFA89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837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9799-C196-4E4A-B2BA-EC6F15EF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Aerodynamic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DCFD8-CABE-2644-9DD8-171BFA4830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Alpha sweep executed on tiny and medium/trimmed (baseline) grids</a:t>
            </a:r>
          </a:p>
          <a:p>
            <a:pPr lvl="1"/>
            <a:r>
              <a:rPr lang="en-US" dirty="0"/>
              <a:t>Sweep from </a:t>
            </a:r>
            <a:r>
              <a:rPr lang="en-US" dirty="0">
                <a:sym typeface="Wingdings" pitchFamily="2" charset="2"/>
              </a:rPr>
              <a:t>𝛼</a:t>
            </a:r>
            <a:r>
              <a:rPr lang="en-US" dirty="0"/>
              <a:t> of 0 to 8 deg. shown every 0.25 deg. (total of 86 jobs)</a:t>
            </a:r>
          </a:p>
          <a:p>
            <a:pPr lvl="1"/>
            <a:r>
              <a:rPr lang="en-US" dirty="0"/>
              <a:t>Tiny grid yields decreased </a:t>
            </a:r>
            <a:r>
              <a:rPr lang="en-US" sz="2400" dirty="0">
                <a:sym typeface="Wingdings" pitchFamily="2" charset="2"/>
              </a:rPr>
              <a:t>𝛼</a:t>
            </a:r>
            <a:r>
              <a:rPr lang="en-US" baseline="-25000" dirty="0">
                <a:sym typeface="Wingdings" pitchFamily="2" charset="2"/>
              </a:rPr>
              <a:t>pitchup</a:t>
            </a:r>
            <a:r>
              <a:rPr lang="en-US" dirty="0"/>
              <a:t> and deeper C</a:t>
            </a:r>
            <a:r>
              <a:rPr lang="en-US" baseline="-25000" dirty="0"/>
              <a:t>M</a:t>
            </a:r>
            <a:r>
              <a:rPr lang="en-US" dirty="0"/>
              <a:t> bucket (not shown)</a:t>
            </a:r>
          </a:p>
          <a:p>
            <a:r>
              <a:rPr lang="en-US" dirty="0"/>
              <a:t>Difference in inboard flow separation ~0.50 deg.</a:t>
            </a:r>
          </a:p>
          <a:p>
            <a:r>
              <a:rPr lang="en-US" dirty="0"/>
              <a:t>Deviations observed in deep stall region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271D0-3728-CFA3-9504-50DC3888F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989" y="3918712"/>
            <a:ext cx="3139852" cy="2836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BF9FA-DDFB-6347-C2DB-FB1FFFE1C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9589" y="3918712"/>
            <a:ext cx="3139852" cy="2836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3857A0-23CA-AFF3-A9E7-F9524ABF5A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5295" y="5710368"/>
            <a:ext cx="3172453" cy="10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9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9799-C196-4E4A-B2BA-EC6F15EF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Aerodynamic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DCFD8-CABE-2644-9DD8-171BFA4830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Alpha sweep executed on tiny and medium/trimmed (baseline) grids</a:t>
            </a:r>
          </a:p>
          <a:p>
            <a:pPr lvl="1"/>
            <a:r>
              <a:rPr lang="en-US" dirty="0"/>
              <a:t>Sweep from </a:t>
            </a:r>
            <a:r>
              <a:rPr lang="en-US" dirty="0">
                <a:sym typeface="Wingdings" pitchFamily="2" charset="2"/>
              </a:rPr>
              <a:t>𝛼</a:t>
            </a:r>
            <a:r>
              <a:rPr lang="en-US" dirty="0"/>
              <a:t> of 0 to 8 deg. shown every 0.25 deg. (total of 86 jobs)</a:t>
            </a:r>
          </a:p>
          <a:p>
            <a:pPr lvl="1"/>
            <a:r>
              <a:rPr lang="en-US" dirty="0"/>
              <a:t>Tiny grid yields decreased </a:t>
            </a:r>
            <a:r>
              <a:rPr lang="en-US" sz="2400" dirty="0">
                <a:sym typeface="Wingdings" pitchFamily="2" charset="2"/>
              </a:rPr>
              <a:t>𝛼</a:t>
            </a:r>
            <a:r>
              <a:rPr lang="en-US" baseline="-25000" dirty="0">
                <a:sym typeface="Wingdings" pitchFamily="2" charset="2"/>
              </a:rPr>
              <a:t>pitchup</a:t>
            </a:r>
            <a:r>
              <a:rPr lang="en-US" dirty="0"/>
              <a:t> and deeper C</a:t>
            </a:r>
            <a:r>
              <a:rPr lang="en-US" baseline="-25000" dirty="0"/>
              <a:t>M</a:t>
            </a:r>
            <a:r>
              <a:rPr lang="en-US" dirty="0"/>
              <a:t> bucket (not shown)</a:t>
            </a:r>
          </a:p>
          <a:p>
            <a:r>
              <a:rPr lang="en-US" dirty="0"/>
              <a:t>Difference in inboard flow separation ~0.50 deg.</a:t>
            </a:r>
          </a:p>
          <a:p>
            <a:r>
              <a:rPr lang="en-US" dirty="0"/>
              <a:t>Deviations observed in deep stall region</a:t>
            </a:r>
          </a:p>
          <a:p>
            <a:r>
              <a:rPr lang="en-US" dirty="0"/>
              <a:t>C</a:t>
            </a:r>
            <a:r>
              <a:rPr lang="en-US" baseline="-25000" dirty="0"/>
              <a:t>D</a:t>
            </a:r>
            <a:r>
              <a:rPr lang="en-US" dirty="0"/>
              <a:t> differences ~2.2 counts at </a:t>
            </a:r>
            <a:r>
              <a:rPr lang="en-US" dirty="0">
                <a:sym typeface="Wingdings" pitchFamily="2" charset="2"/>
              </a:rPr>
              <a:t>𝛼</a:t>
            </a:r>
            <a:r>
              <a:rPr lang="en-US" dirty="0"/>
              <a:t> of 3.00 deg.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FD62CB-AAF0-3948-A299-737D315BD8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989" y="3918712"/>
            <a:ext cx="3139852" cy="2836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7A3D3A-9492-224F-A31B-DCB3E52889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9589" y="3918712"/>
            <a:ext cx="3139852" cy="28366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950D9B-37D5-0441-76FF-2A0FA1EC5A4E}"/>
              </a:ext>
            </a:extLst>
          </p:cNvPr>
          <p:cNvGrpSpPr/>
          <p:nvPr/>
        </p:nvGrpSpPr>
        <p:grpSpPr>
          <a:xfrm>
            <a:off x="8115373" y="2191785"/>
            <a:ext cx="3864009" cy="3471168"/>
            <a:chOff x="8000364" y="2861551"/>
            <a:chExt cx="3864009" cy="34711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2106F4-DEDB-8D4E-8935-A24A4A1F1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0364" y="2861551"/>
              <a:ext cx="3864009" cy="347116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B85E7E-AC90-9B43-959C-EB5887B3CD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6843" y="4786009"/>
              <a:ext cx="505838" cy="515565"/>
            </a:xfrm>
            <a:prstGeom prst="straightConnector1">
              <a:avLst/>
            </a:prstGeom>
            <a:ln w="57150" cap="rnd" cmpd="sng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CE5DE98-6238-FB87-1593-73FDD1FAF9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5295" y="5710368"/>
            <a:ext cx="3172453" cy="1082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0263D-211B-7895-0209-6853F01760B8}"/>
              </a:ext>
            </a:extLst>
          </p:cNvPr>
          <p:cNvSpPr txBox="1"/>
          <p:nvPr/>
        </p:nvSpPr>
        <p:spPr>
          <a:xfrm rot="16200000">
            <a:off x="8223980" y="3361794"/>
            <a:ext cx="3670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(deg.)</a:t>
            </a:r>
          </a:p>
        </p:txBody>
      </p:sp>
    </p:spTree>
    <p:extLst>
      <p:ext uri="{BB962C8B-B14F-4D97-AF65-F5344CB8AC3E}">
        <p14:creationId xmlns:p14="http://schemas.microsoft.com/office/powerpoint/2010/main" val="5713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68EF-9435-3C4A-9757-E245DE18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Computational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6A9F-5348-D141-A4FF-2E7CDA14CE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Total cost for medium-density mesh</a:t>
            </a:r>
          </a:p>
          <a:p>
            <a:pPr lvl="1"/>
            <a:r>
              <a:rPr lang="en-US" dirty="0"/>
              <a:t>Fully unstructured grid</a:t>
            </a:r>
          </a:p>
          <a:p>
            <a:pPr lvl="1"/>
            <a:r>
              <a:rPr lang="en-US" dirty="0"/>
              <a:t>Trimmed grid at 0.06</a:t>
            </a:r>
          </a:p>
          <a:p>
            <a:r>
              <a:rPr lang="en-US" dirty="0"/>
              <a:t>1600 CPUs (40 Skylake nodes)</a:t>
            </a:r>
          </a:p>
          <a:p>
            <a:r>
              <a:rPr lang="en-US" dirty="0"/>
              <a:t>About 10.5 hours total for overset formulation</a:t>
            </a:r>
          </a:p>
          <a:p>
            <a:r>
              <a:rPr lang="en-US" dirty="0"/>
              <a:t>Cost per iteration is primarily between </a:t>
            </a:r>
            <a:br>
              <a:rPr lang="en-US" dirty="0"/>
            </a:br>
            <a:r>
              <a:rPr lang="en-US" dirty="0"/>
              <a:t>2 and 4 sec. (without refinement)</a:t>
            </a:r>
          </a:p>
          <a:p>
            <a:r>
              <a:rPr lang="en-US" dirty="0"/>
              <a:t>Overset solution yields ~50% reduction in</a:t>
            </a:r>
            <a:br>
              <a:rPr lang="en-US" dirty="0"/>
            </a:br>
            <a:r>
              <a:rPr lang="en-US" dirty="0"/>
              <a:t>computational cost relative to unstructured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7DBAF-0FC1-5E45-B532-54A4EEA3F0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42" b="921"/>
          <a:stretch/>
        </p:blipFill>
        <p:spPr>
          <a:xfrm>
            <a:off x="8221205" y="1653966"/>
            <a:ext cx="3596420" cy="32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5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E1FE-EBFF-0C42-AF95-27526A0C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Medium Trimmed Grid Alpha Sweep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671B3-91C2-9948-AE0D-6E915CC61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Pitch break at ~3.0 deg. (C</a:t>
            </a:r>
            <a:r>
              <a:rPr lang="en-US" baseline="-25000" dirty="0"/>
              <a:t>L</a:t>
            </a:r>
            <a:r>
              <a:rPr lang="en-US" dirty="0"/>
              <a:t> ~0.62)</a:t>
            </a:r>
          </a:p>
          <a:p>
            <a:r>
              <a:rPr lang="en-US" dirty="0"/>
              <a:t>Inboard wing separation at ~7.25 deg.</a:t>
            </a:r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D8170D3B-6BD8-6B4C-97C3-1FCC026BC514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786" y="4546600"/>
            <a:ext cx="1905580" cy="2193925"/>
          </a:xfrm>
        </p:spPr>
      </p:pic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964ACBB-1AF4-034C-A4A3-2898FDA0520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436" y="4546600"/>
            <a:ext cx="1905580" cy="2193925"/>
          </a:xfrm>
        </p:spPr>
      </p:pic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BE7A0850-B49A-8847-A073-0D28DFDF6A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436" y="2238375"/>
            <a:ext cx="1905580" cy="2193925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B2FA790F-799D-E848-9159-C43A5AD960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786" y="2238375"/>
            <a:ext cx="1905580" cy="2193925"/>
          </a:xfr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282BCE8-AD56-CB40-B4D6-C1ABEC27AB6E}"/>
              </a:ext>
            </a:extLst>
          </p:cNvPr>
          <p:cNvSpPr txBox="1"/>
          <p:nvPr/>
        </p:nvSpPr>
        <p:spPr>
          <a:xfrm>
            <a:off x="2590800" y="4124523"/>
            <a:ext cx="106760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2.50 deg.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77DBFA-FFDA-5A4B-99B6-48D3E6D36481}"/>
              </a:ext>
            </a:extLst>
          </p:cNvPr>
          <p:cNvSpPr txBox="1"/>
          <p:nvPr/>
        </p:nvSpPr>
        <p:spPr>
          <a:xfrm>
            <a:off x="5025343" y="4124522"/>
            <a:ext cx="106760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2.75 deg.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033A8E-26FC-E349-9DB0-B98A8720E51E}"/>
              </a:ext>
            </a:extLst>
          </p:cNvPr>
          <p:cNvSpPr txBox="1"/>
          <p:nvPr/>
        </p:nvSpPr>
        <p:spPr>
          <a:xfrm>
            <a:off x="2590800" y="6432748"/>
            <a:ext cx="106760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3.00 deg.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579BC7-B75E-9F46-967A-6B0A68535C6F}"/>
              </a:ext>
            </a:extLst>
          </p:cNvPr>
          <p:cNvSpPr txBox="1"/>
          <p:nvPr/>
        </p:nvSpPr>
        <p:spPr>
          <a:xfrm>
            <a:off x="5025343" y="6432748"/>
            <a:ext cx="106760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3.25 deg.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FF45B9-45E9-8E46-8798-2C0FBC35F87D}"/>
              </a:ext>
            </a:extLst>
          </p:cNvPr>
          <p:cNvCxnSpPr/>
          <p:nvPr/>
        </p:nvCxnSpPr>
        <p:spPr>
          <a:xfrm flipH="1">
            <a:off x="2846895" y="5410986"/>
            <a:ext cx="499620" cy="377072"/>
          </a:xfrm>
          <a:prstGeom prst="straightConnector1">
            <a:avLst/>
          </a:prstGeom>
          <a:ln w="57150" cap="rnd" cmpd="sng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10DB29-A7D3-6C40-81F8-6909429996B1}"/>
              </a:ext>
            </a:extLst>
          </p:cNvPr>
          <p:cNvSpPr txBox="1"/>
          <p:nvPr/>
        </p:nvSpPr>
        <p:spPr>
          <a:xfrm>
            <a:off x="3277011" y="5002460"/>
            <a:ext cx="150374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Trailing Edge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</a:rPr>
              <a:t>Separation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D7370F-E17F-2841-9C81-BC50B055DE47}"/>
              </a:ext>
            </a:extLst>
          </p:cNvPr>
          <p:cNvSpPr/>
          <p:nvPr/>
        </p:nvSpPr>
        <p:spPr>
          <a:xfrm>
            <a:off x="6695337" y="6408214"/>
            <a:ext cx="5266097" cy="15998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f" descr="cf">
            <a:hlinkClick r:id="" action="ppaction://media"/>
            <a:extLst>
              <a:ext uri="{FF2B5EF4-FFF2-40B4-BE49-F238E27FC236}">
                <a16:creationId xmlns:a16="http://schemas.microsoft.com/office/drawing/2014/main" id="{797546B1-EDD9-7A4A-B36E-809FAE2F8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8631" y="1008168"/>
            <a:ext cx="5322913" cy="5523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14565E-2B04-9348-9B9A-50B2F52ACF8E}"/>
              </a:ext>
            </a:extLst>
          </p:cNvPr>
          <p:cNvSpPr txBox="1"/>
          <p:nvPr/>
        </p:nvSpPr>
        <p:spPr>
          <a:xfrm>
            <a:off x="10574706" y="1042433"/>
            <a:ext cx="3702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</a:t>
            </a:r>
            <a:r>
              <a:rPr lang="en-US" sz="2000" baseline="-250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5ED23-663F-D171-4DDA-F2B938DACF9B}"/>
              </a:ext>
            </a:extLst>
          </p:cNvPr>
          <p:cNvSpPr txBox="1"/>
          <p:nvPr/>
        </p:nvSpPr>
        <p:spPr>
          <a:xfrm rot="16200000">
            <a:off x="9298806" y="4772982"/>
            <a:ext cx="3670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(deg.)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F92AB8-0F94-0024-EFC9-F1D3CBAC2BAE}"/>
              </a:ext>
            </a:extLst>
          </p:cNvPr>
          <p:cNvSpPr txBox="1"/>
          <p:nvPr/>
        </p:nvSpPr>
        <p:spPr>
          <a:xfrm>
            <a:off x="8288066" y="6323608"/>
            <a:ext cx="40075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/>
              <a:t>(deg.)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DB4CE-4EA0-ABF0-7297-9AD0D8F96F0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78361" y="1008168"/>
            <a:ext cx="963183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B41F5-789A-7241-AA0E-F8ABE6BD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50945-2BC9-B241-B4BD-23560EAD5C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Kestrel Overview and Compute Environment</a:t>
            </a:r>
          </a:p>
          <a:p>
            <a:r>
              <a:rPr lang="en-US" dirty="0"/>
              <a:t>Grids and Computational Methodology</a:t>
            </a:r>
          </a:p>
          <a:p>
            <a:r>
              <a:rPr lang="en-US" dirty="0"/>
              <a:t>Selected Cases</a:t>
            </a:r>
          </a:p>
          <a:p>
            <a:pPr lvl="1"/>
            <a:r>
              <a:rPr lang="en-US" dirty="0"/>
              <a:t>Case 1a: 	Grid Convergence Study</a:t>
            </a:r>
          </a:p>
          <a:p>
            <a:pPr lvl="1"/>
            <a:r>
              <a:rPr lang="en-US" dirty="0"/>
              <a:t>Case 2a: 	Alpha Sweep</a:t>
            </a:r>
          </a:p>
          <a:p>
            <a:pPr lvl="1"/>
            <a:r>
              <a:rPr lang="en-US" dirty="0"/>
              <a:t>Case 3: 	Reynolds Number Sweep</a:t>
            </a:r>
          </a:p>
          <a:p>
            <a:pPr lvl="1"/>
            <a:r>
              <a:rPr lang="en-US" dirty="0"/>
              <a:t>Case 4: 	RANS Grid Adaptation</a:t>
            </a:r>
          </a:p>
          <a:p>
            <a:pPr lvl="1"/>
            <a:r>
              <a:rPr lang="en-US" dirty="0"/>
              <a:t>Case 5: 	Beyond RANS (DDES with Grid Adaptation)</a:t>
            </a:r>
          </a:p>
          <a:p>
            <a:pPr lvl="1"/>
            <a:r>
              <a:rPr lang="en-US" dirty="0"/>
              <a:t>Extra credit interspersed throughout various Cases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984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D8CF-BAA7-914E-B10A-6211354E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2a: Polar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9F471-39BD-0B48-BD12-45FF977B9F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Executed with medium grid and appropriate aeroelastic deformations</a:t>
            </a:r>
          </a:p>
          <a:p>
            <a:r>
              <a:rPr lang="en-US" dirty="0"/>
              <a:t>Increasing flow separation observed for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𝛼</a:t>
            </a:r>
            <a:r>
              <a:rPr lang="en-US" dirty="0">
                <a:sym typeface="Wingdings" pitchFamily="2" charset="2"/>
              </a:rPr>
              <a:t> &gt; ~3.0 deg.</a:t>
            </a:r>
            <a:endParaRPr lang="en-US" dirty="0"/>
          </a:p>
          <a:p>
            <a:r>
              <a:rPr lang="en-US" dirty="0"/>
              <a:t>Progressive decambering leads to monotonically-decreasing C</a:t>
            </a:r>
            <a:r>
              <a:rPr lang="en-US" baseline="-25000" dirty="0"/>
              <a:t>L</a:t>
            </a:r>
            <a:r>
              <a:rPr lang="en-US" sz="2400" baseline="-25000" dirty="0">
                <a:sym typeface="Wingdings" pitchFamily="2" charset="2"/>
              </a:rPr>
              <a:t>𝛼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dirty="0"/>
              <a:t>slope</a:t>
            </a:r>
          </a:p>
          <a:p>
            <a:r>
              <a:rPr lang="en-US" dirty="0"/>
              <a:t>Pitching moment break observed near C</a:t>
            </a:r>
            <a:r>
              <a:rPr lang="en-US" baseline="-25000" dirty="0"/>
              <a:t>L</a:t>
            </a:r>
            <a:r>
              <a:rPr lang="en-US" dirty="0"/>
              <a:t> ~0.62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A88E5-A5EB-7645-8BED-80A80AC0B5D0}"/>
              </a:ext>
            </a:extLst>
          </p:cNvPr>
          <p:cNvGrpSpPr/>
          <p:nvPr/>
        </p:nvGrpSpPr>
        <p:grpSpPr>
          <a:xfrm>
            <a:off x="775364" y="3232728"/>
            <a:ext cx="11112930" cy="3544547"/>
            <a:chOff x="775364" y="3232728"/>
            <a:chExt cx="11112930" cy="35445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C1B03C-0A02-3A4E-9AA1-0F3CE7F13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445" y="3432476"/>
              <a:ext cx="3562597" cy="3200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CBCBA2-C6E3-CF4F-A34D-12D806D82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8449" y="3432476"/>
              <a:ext cx="3562597" cy="3200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A2CCCE-8944-F740-9F01-B92D45865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2453" y="3432476"/>
              <a:ext cx="3562598" cy="3200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C4ACFA-8EBA-4348-95FD-AA8D56C5D25F}"/>
                </a:ext>
              </a:extLst>
            </p:cNvPr>
            <p:cNvSpPr/>
            <p:nvPr/>
          </p:nvSpPr>
          <p:spPr>
            <a:xfrm>
              <a:off x="775364" y="6575152"/>
              <a:ext cx="9048086" cy="150749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0E0D29-35A0-B149-BA49-8BD48AB3899F}"/>
                </a:ext>
              </a:extLst>
            </p:cNvPr>
            <p:cNvSpPr/>
            <p:nvPr/>
          </p:nvSpPr>
          <p:spPr>
            <a:xfrm>
              <a:off x="9566275" y="6626526"/>
              <a:ext cx="2292350" cy="150749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B1DAAC-0726-904B-9746-03437A64D979}"/>
                </a:ext>
              </a:extLst>
            </p:cNvPr>
            <p:cNvSpPr/>
            <p:nvPr/>
          </p:nvSpPr>
          <p:spPr>
            <a:xfrm>
              <a:off x="11653405" y="3232728"/>
              <a:ext cx="234889" cy="343159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148FCC-CEB4-A74F-8A47-F9246752BF5C}"/>
                </a:ext>
              </a:extLst>
            </p:cNvPr>
            <p:cNvSpPr/>
            <p:nvPr/>
          </p:nvSpPr>
          <p:spPr>
            <a:xfrm>
              <a:off x="7993124" y="3388580"/>
              <a:ext cx="234889" cy="3324043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164C4B-4F81-DA43-BB78-C871DC6792F4}"/>
                </a:ext>
              </a:extLst>
            </p:cNvPr>
            <p:cNvSpPr/>
            <p:nvPr/>
          </p:nvSpPr>
          <p:spPr>
            <a:xfrm>
              <a:off x="4276439" y="3393202"/>
              <a:ext cx="234889" cy="3324043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63B3413-FD05-2342-B85B-8003949800C5}"/>
                </a:ext>
              </a:extLst>
            </p:cNvPr>
            <p:cNvSpPr/>
            <p:nvPr/>
          </p:nvSpPr>
          <p:spPr>
            <a:xfrm>
              <a:off x="1546225" y="4455268"/>
              <a:ext cx="9842500" cy="322595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 w="285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B86B1B-7543-C24B-97B5-8F5A63D51E9B}"/>
                </a:ext>
              </a:extLst>
            </p:cNvPr>
            <p:cNvSpPr/>
            <p:nvPr/>
          </p:nvSpPr>
          <p:spPr>
            <a:xfrm>
              <a:off x="1278405" y="3340702"/>
              <a:ext cx="10375000" cy="136500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D39143C-8C4C-A660-1A41-41C9059D1F60}"/>
              </a:ext>
            </a:extLst>
          </p:cNvPr>
          <p:cNvSpPr txBox="1"/>
          <p:nvPr/>
        </p:nvSpPr>
        <p:spPr>
          <a:xfrm>
            <a:off x="2843656" y="6394475"/>
            <a:ext cx="3670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(deg.)</a:t>
            </a:r>
          </a:p>
        </p:txBody>
      </p:sp>
    </p:spTree>
    <p:extLst>
      <p:ext uri="{BB962C8B-B14F-4D97-AF65-F5344CB8AC3E}">
        <p14:creationId xmlns:p14="http://schemas.microsoft.com/office/powerpoint/2010/main" val="410470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F15723-C263-0F45-8AB4-79BFA4CC7C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6" y="1093089"/>
            <a:ext cx="10767759" cy="5239630"/>
          </a:xfrm>
        </p:spPr>
        <p:txBody>
          <a:bodyPr/>
          <a:lstStyle/>
          <a:p>
            <a:r>
              <a:rPr lang="en-US" dirty="0"/>
              <a:t>Increasing angle of attack yields a </a:t>
            </a:r>
            <a:br>
              <a:rPr lang="en-US" dirty="0"/>
            </a:br>
            <a:r>
              <a:rPr lang="en-US" dirty="0"/>
              <a:t>downstream shift in shock location</a:t>
            </a:r>
          </a:p>
          <a:p>
            <a:r>
              <a:rPr lang="en-US" dirty="0">
                <a:sym typeface="Wingdings" pitchFamily="2" charset="2"/>
              </a:rPr>
              <a:t>Shock clearly evidenced by C</a:t>
            </a:r>
            <a:r>
              <a:rPr lang="en-US" baseline="-25000" dirty="0">
                <a:sym typeface="Wingdings" pitchFamily="2" charset="2"/>
              </a:rPr>
              <a:t>P</a:t>
            </a:r>
            <a:r>
              <a:rPr lang="en-US" dirty="0">
                <a:sym typeface="Wingdings" pitchFamily="2" charset="2"/>
              </a:rPr>
              <a:t> and C</a:t>
            </a:r>
            <a:r>
              <a:rPr lang="en-US" baseline="-25000" dirty="0">
                <a:sym typeface="Wingdings" pitchFamily="2" charset="2"/>
              </a:rPr>
              <a:t>F</a:t>
            </a:r>
          </a:p>
          <a:p>
            <a:r>
              <a:rPr lang="en-US" dirty="0">
                <a:sym typeface="Wingdings" pitchFamily="2" charset="2"/>
              </a:rPr>
              <a:t>Flow nominally attached downstream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of the shock</a:t>
            </a:r>
          </a:p>
          <a:p>
            <a:r>
              <a:rPr lang="en-US" dirty="0">
                <a:sym typeface="Wingdings" pitchFamily="2" charset="2"/>
              </a:rPr>
              <a:t>Decelerated flow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seen at trailing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edge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DA2E82-1772-9245-A567-0C7A4D3B9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2a: Inboard Surface Cuts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5F5E0C3-E3A1-864E-8102-E98247A3BC77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6119" y="3205266"/>
            <a:ext cx="4071396" cy="365747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85A7EB-EB74-EA4D-BE0A-FD67481E2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1278" y="3205201"/>
            <a:ext cx="4071539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37DDA-8778-614F-B510-1890995286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3486" y="1082967"/>
            <a:ext cx="3833446" cy="1850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D63ED-FB79-C9F4-6D8A-E97BAC040F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4978" y="4672684"/>
            <a:ext cx="2196029" cy="17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A2E82-1772-9245-A567-0C7A4D3B9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2a: Mid-Span Surface Cuts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5F5E0C3-E3A1-864E-8102-E98247A3BC77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6119" y="3200400"/>
            <a:ext cx="4071396" cy="365747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85A7EB-EB74-EA4D-BE0A-FD67481E2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1278" y="3200400"/>
            <a:ext cx="4071539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37DDA-8778-614F-B510-1890995286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3486" y="1082967"/>
            <a:ext cx="3833446" cy="185070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F15723-C263-0F45-8AB4-79BFA4CC7C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6" y="1093089"/>
            <a:ext cx="10767759" cy="5239630"/>
          </a:xfrm>
        </p:spPr>
        <p:txBody>
          <a:bodyPr/>
          <a:lstStyle/>
          <a:p>
            <a:r>
              <a:rPr lang="en-US" dirty="0"/>
              <a:t>Downstream shift in shock observed with larger</a:t>
            </a:r>
            <a:br>
              <a:rPr lang="en-US" dirty="0"/>
            </a:br>
            <a:r>
              <a:rPr lang="en-US" dirty="0"/>
              <a:t>angles of attack (expected)</a:t>
            </a:r>
          </a:p>
          <a:p>
            <a:r>
              <a:rPr lang="en-US" dirty="0"/>
              <a:t>No double shocking at high angles</a:t>
            </a:r>
          </a:p>
          <a:p>
            <a:r>
              <a:rPr lang="en-US" dirty="0"/>
              <a:t>Flow separates at shock location and</a:t>
            </a:r>
            <a:br>
              <a:rPr lang="en-US" dirty="0"/>
            </a:br>
            <a:r>
              <a:rPr lang="en-US" dirty="0"/>
              <a:t>fails to reattach above </a:t>
            </a:r>
            <a:r>
              <a:rPr lang="en-US" sz="2400" dirty="0">
                <a:sym typeface="Wingdings" pitchFamily="2" charset="2"/>
              </a:rPr>
              <a:t>𝛼 = </a:t>
            </a:r>
            <a:r>
              <a:rPr lang="en-US" dirty="0"/>
              <a:t>3.25 deg.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58AEA-593D-6907-0865-6E7A74FF40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4978" y="4672684"/>
            <a:ext cx="2196029" cy="17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0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E5A6-C2E0-0241-9648-3DE0C593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Reynolds Number Sweep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5BBC1-E8D5-F845-9CA6-EB55E9FCD1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Executed on </a:t>
            </a:r>
            <a:r>
              <a:rPr lang="en-US" dirty="0" err="1"/>
              <a:t>LoQ</a:t>
            </a:r>
            <a:r>
              <a:rPr lang="en-US" dirty="0"/>
              <a:t> and </a:t>
            </a:r>
            <a:r>
              <a:rPr lang="en-US" dirty="0" err="1"/>
              <a:t>HiQ</a:t>
            </a:r>
            <a:r>
              <a:rPr lang="en-US" dirty="0"/>
              <a:t> lofts at C</a:t>
            </a:r>
            <a:r>
              <a:rPr lang="en-US" baseline="-25000" dirty="0"/>
              <a:t>L</a:t>
            </a:r>
            <a:r>
              <a:rPr lang="en-US" dirty="0"/>
              <a:t> = 0.50</a:t>
            </a:r>
          </a:p>
          <a:p>
            <a:r>
              <a:rPr lang="en-US" dirty="0"/>
              <a:t>Significant drag rise with decreased Re (expected)</a:t>
            </a:r>
          </a:p>
          <a:p>
            <a:r>
              <a:rPr lang="en-US" dirty="0"/>
              <a:t>Large drag rise seen from Re</a:t>
            </a:r>
            <a:br>
              <a:rPr lang="en-US" dirty="0"/>
            </a:br>
            <a:r>
              <a:rPr lang="en-US" dirty="0"/>
              <a:t>of 20 million to 5 million (expected)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E70FA-D9D9-8644-A6C8-38F8E8E0F5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7571" y="1072307"/>
            <a:ext cx="2971781" cy="2657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7E043A-C00C-4D43-85F7-1AE73C43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" t="458" r="1040" b="984"/>
          <a:stretch/>
        </p:blipFill>
        <p:spPr>
          <a:xfrm>
            <a:off x="9239221" y="3902785"/>
            <a:ext cx="2952779" cy="2657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0A8CC6-49BB-914F-AA48-8F7DAB8146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7728" y="3902785"/>
            <a:ext cx="2984534" cy="2688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5F0602-11A4-EE4B-8745-B69C5DD734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9242" y="3292109"/>
            <a:ext cx="1408501" cy="575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473FE-557F-26F7-2E7A-F009B4BFE5C2}"/>
              </a:ext>
            </a:extLst>
          </p:cNvPr>
          <p:cNvSpPr txBox="1"/>
          <p:nvPr/>
        </p:nvSpPr>
        <p:spPr>
          <a:xfrm rot="16200000">
            <a:off x="9109994" y="4713600"/>
            <a:ext cx="3670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(deg.)</a:t>
            </a:r>
          </a:p>
        </p:txBody>
      </p:sp>
    </p:spTree>
    <p:extLst>
      <p:ext uri="{BB962C8B-B14F-4D97-AF65-F5344CB8AC3E}">
        <p14:creationId xmlns:p14="http://schemas.microsoft.com/office/powerpoint/2010/main" val="75299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C58D-4505-BF4E-A227-A3156BF6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4: RANS Adaptive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3A6B1-A224-C640-AE87-D15DAB8BC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Adaptive mesh refinement performed in offbody Cartesian grid</a:t>
            </a:r>
          </a:p>
          <a:p>
            <a:pPr lvl="1"/>
            <a:r>
              <a:rPr lang="en-US" dirty="0"/>
              <a:t>Nearbody-grid adaptation not yet available</a:t>
            </a:r>
          </a:p>
          <a:p>
            <a:pPr lvl="1"/>
            <a:r>
              <a:rPr lang="en-US" dirty="0"/>
              <a:t>User-specified region limits shown in blue box</a:t>
            </a:r>
          </a:p>
          <a:p>
            <a:pPr lvl="1"/>
            <a:r>
              <a:rPr lang="en-US" dirty="0"/>
              <a:t>Amount of refinement based upon a threshold value</a:t>
            </a:r>
          </a:p>
          <a:p>
            <a:pPr lvl="1"/>
            <a:r>
              <a:rPr lang="en-US" dirty="0"/>
              <a:t>Separated wake led to decision to refine based on </a:t>
            </a:r>
            <a:r>
              <a:rPr lang="en-US" dirty="0" err="1"/>
              <a:t>ω</a:t>
            </a:r>
            <a:endParaRPr lang="en-US" dirty="0"/>
          </a:p>
          <a:p>
            <a:r>
              <a:rPr lang="en-US" dirty="0"/>
              <a:t>Refinement applied every 250 iterations</a:t>
            </a:r>
          </a:p>
          <a:p>
            <a:r>
              <a:rPr lang="en-US" dirty="0"/>
              <a:t>Adaptation used over the </a:t>
            </a:r>
            <a:br>
              <a:rPr lang="en-US" dirty="0"/>
            </a:br>
            <a:r>
              <a:rPr lang="en-US" dirty="0"/>
              <a:t>entire simulation (not frozen)</a:t>
            </a:r>
          </a:p>
          <a:p>
            <a:r>
              <a:rPr lang="en-US" dirty="0"/>
              <a:t>Grid density must be traded with </a:t>
            </a:r>
            <a:br>
              <a:rPr lang="en-US" dirty="0"/>
            </a:br>
            <a:r>
              <a:rPr lang="en-US" dirty="0"/>
              <a:t>computational cost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42B11-ECA7-C847-BC99-9264F3D79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7" t="5491" r="1950" b="6194"/>
          <a:stretch/>
        </p:blipFill>
        <p:spPr>
          <a:xfrm>
            <a:off x="6131387" y="3822700"/>
            <a:ext cx="5686238" cy="23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551E-572B-1B4C-ADD9-E54CAD7F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4: Effect of Refinement Threshold (1/3)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C51166D7-7AD3-6F4F-BF34-0EB9146EFE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Threshold value controls degree of grid refinement based on values of </a:t>
            </a:r>
            <a:r>
              <a:rPr lang="en-US" dirty="0" err="1"/>
              <a:t>ω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Decreased threshold yields increased grid density</a:t>
            </a:r>
          </a:p>
          <a:p>
            <a:pPr lvl="1"/>
            <a:r>
              <a:rPr lang="en-US" dirty="0"/>
              <a:t>Cases run at threshold values from 40 through 200 (12 jobs total)</a:t>
            </a:r>
          </a:p>
          <a:p>
            <a:pPr lvl="1"/>
            <a:r>
              <a:rPr lang="en-US" dirty="0"/>
              <a:t>Executed for 6,000 iterations – sufficient to understand grid resolution</a:t>
            </a:r>
          </a:p>
          <a:p>
            <a:pPr lvl="1"/>
            <a:r>
              <a:rPr lang="en-US" dirty="0"/>
              <a:t>Cartesian grid convergence observed after 5,000 iterations</a:t>
            </a:r>
          </a:p>
          <a:p>
            <a:r>
              <a:rPr lang="en-US" dirty="0"/>
              <a:t>Analysis performed at </a:t>
            </a:r>
            <a:r>
              <a:rPr lang="en-US" sz="2000" dirty="0">
                <a:sym typeface="Wingdings" pitchFamily="2" charset="2"/>
              </a:rPr>
              <a:t>𝛼 = </a:t>
            </a:r>
            <a:r>
              <a:rPr lang="en-US" dirty="0"/>
              <a:t>2.75 deg. (plotted) and 4.25 deg.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F5812-CF4D-0449-9C8A-EC79CC514E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547" y="3479891"/>
            <a:ext cx="3628093" cy="3259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E5728-67F6-254B-8EB6-FE605ED0C8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975" y="3479891"/>
            <a:ext cx="3628093" cy="3259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06C47-14E0-8648-AA40-229C74FFCF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9866" y="4321139"/>
            <a:ext cx="2467202" cy="1230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40FAAC-9527-AB48-A321-5C35ACB64912}"/>
              </a:ext>
            </a:extLst>
          </p:cNvPr>
          <p:cNvSpPr txBox="1"/>
          <p:nvPr/>
        </p:nvSpPr>
        <p:spPr>
          <a:xfrm>
            <a:off x="6006408" y="5897879"/>
            <a:ext cx="106760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2.75 deg.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300BF-6381-BC45-8276-BF7FF09703BE}"/>
              </a:ext>
            </a:extLst>
          </p:cNvPr>
          <p:cNvSpPr txBox="1"/>
          <p:nvPr/>
        </p:nvSpPr>
        <p:spPr>
          <a:xfrm>
            <a:off x="10025947" y="5897879"/>
            <a:ext cx="106760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2.75 deg.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00A8611A-628A-2542-BE15-BA6BEE1E5792}"/>
              </a:ext>
            </a:extLst>
          </p:cNvPr>
          <p:cNvSpPr/>
          <p:nvPr/>
        </p:nvSpPr>
        <p:spPr>
          <a:xfrm>
            <a:off x="6238240" y="4321139"/>
            <a:ext cx="396240" cy="1443772"/>
          </a:xfrm>
          <a:prstGeom prst="upArrow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77700-97C2-524A-8546-42ABB8D60E3D}"/>
              </a:ext>
            </a:extLst>
          </p:cNvPr>
          <p:cNvSpPr txBox="1"/>
          <p:nvPr/>
        </p:nvSpPr>
        <p:spPr>
          <a:xfrm>
            <a:off x="5842237" y="3644157"/>
            <a:ext cx="118301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Increasing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</a:rPr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284432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551E-572B-1B4C-ADD9-E54CAD7F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4: Effect of Refinement Threshold (2/3)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C51166D7-7AD3-6F4F-BF34-0EB9146EFE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Selection of threshold significantly affects wake refinement</a:t>
            </a:r>
          </a:p>
          <a:p>
            <a:r>
              <a:rPr lang="en-US" dirty="0"/>
              <a:t>Chose threshold value of 60 with ~280 million cells in Cartesian region</a:t>
            </a:r>
          </a:p>
          <a:p>
            <a:pPr lvl="1"/>
            <a:r>
              <a:rPr lang="en-US" dirty="0"/>
              <a:t>Minimal grid changes at </a:t>
            </a:r>
            <a:r>
              <a:rPr lang="en-US" dirty="0">
                <a:sym typeface="Wingdings" pitchFamily="2" charset="2"/>
              </a:rPr>
              <a:t>𝛼 = </a:t>
            </a:r>
            <a:r>
              <a:rPr lang="en-US" dirty="0"/>
              <a:t>2.75 deg.</a:t>
            </a:r>
          </a:p>
          <a:p>
            <a:pPr lvl="1"/>
            <a:r>
              <a:rPr lang="en-US" dirty="0"/>
              <a:t>Adequately captures wing tip vortex, mid-span separation, and fuselage vortex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006A669-2475-D141-B794-813233892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7010" y="3453069"/>
            <a:ext cx="3325024" cy="2517463"/>
          </a:xfrm>
          <a:custGeom>
            <a:avLst/>
            <a:gdLst>
              <a:gd name="connsiteX0" fmla="*/ 0 w 3325024"/>
              <a:gd name="connsiteY0" fmla="*/ 0 h 2517463"/>
              <a:gd name="connsiteX1" fmla="*/ 2896648 w 3325024"/>
              <a:gd name="connsiteY1" fmla="*/ 0 h 2517463"/>
              <a:gd name="connsiteX2" fmla="*/ 2896648 w 3325024"/>
              <a:gd name="connsiteY2" fmla="*/ 628722 h 2517463"/>
              <a:gd name="connsiteX3" fmla="*/ 3325024 w 3325024"/>
              <a:gd name="connsiteY3" fmla="*/ 628722 h 2517463"/>
              <a:gd name="connsiteX4" fmla="*/ 3325024 w 3325024"/>
              <a:gd name="connsiteY4" fmla="*/ 2517463 h 2517463"/>
              <a:gd name="connsiteX5" fmla="*/ 0 w 3325024"/>
              <a:gd name="connsiteY5" fmla="*/ 2517463 h 251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5024" h="2517463">
                <a:moveTo>
                  <a:pt x="0" y="0"/>
                </a:moveTo>
                <a:lnTo>
                  <a:pt x="2896648" y="0"/>
                </a:lnTo>
                <a:lnTo>
                  <a:pt x="2896648" y="628722"/>
                </a:lnTo>
                <a:lnTo>
                  <a:pt x="3325024" y="628722"/>
                </a:lnTo>
                <a:lnTo>
                  <a:pt x="3325024" y="2517463"/>
                </a:lnTo>
                <a:lnTo>
                  <a:pt x="0" y="2517463"/>
                </a:lnTo>
                <a:close/>
              </a:path>
            </a:pathLst>
          </a:cu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EA18DE-70A5-164A-A0E0-F358E9DAE1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3855" y="3453069"/>
            <a:ext cx="3325024" cy="2517463"/>
          </a:xfrm>
          <a:custGeom>
            <a:avLst/>
            <a:gdLst>
              <a:gd name="connsiteX0" fmla="*/ 0 w 3325024"/>
              <a:gd name="connsiteY0" fmla="*/ 0 h 2517463"/>
              <a:gd name="connsiteX1" fmla="*/ 2879823 w 3325024"/>
              <a:gd name="connsiteY1" fmla="*/ 0 h 2517463"/>
              <a:gd name="connsiteX2" fmla="*/ 2879823 w 3325024"/>
              <a:gd name="connsiteY2" fmla="*/ 628721 h 2517463"/>
              <a:gd name="connsiteX3" fmla="*/ 3325024 w 3325024"/>
              <a:gd name="connsiteY3" fmla="*/ 628721 h 2517463"/>
              <a:gd name="connsiteX4" fmla="*/ 3325024 w 3325024"/>
              <a:gd name="connsiteY4" fmla="*/ 2517463 h 2517463"/>
              <a:gd name="connsiteX5" fmla="*/ 0 w 3325024"/>
              <a:gd name="connsiteY5" fmla="*/ 2517463 h 251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5024" h="2517463">
                <a:moveTo>
                  <a:pt x="0" y="0"/>
                </a:moveTo>
                <a:lnTo>
                  <a:pt x="2879823" y="0"/>
                </a:lnTo>
                <a:lnTo>
                  <a:pt x="2879823" y="628721"/>
                </a:lnTo>
                <a:lnTo>
                  <a:pt x="3325024" y="628721"/>
                </a:lnTo>
                <a:lnTo>
                  <a:pt x="3325024" y="2517463"/>
                </a:lnTo>
                <a:lnTo>
                  <a:pt x="0" y="2517463"/>
                </a:lnTo>
                <a:close/>
              </a:path>
            </a:pathLst>
          </a:cu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CB6B990-4B0E-3F4C-B8E1-CA6FF404FD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0700" y="3453069"/>
            <a:ext cx="3325023" cy="2517463"/>
          </a:xfrm>
          <a:custGeom>
            <a:avLst/>
            <a:gdLst>
              <a:gd name="connsiteX0" fmla="*/ 0 w 3325023"/>
              <a:gd name="connsiteY0" fmla="*/ 0 h 2517463"/>
              <a:gd name="connsiteX1" fmla="*/ 2879822 w 3325023"/>
              <a:gd name="connsiteY1" fmla="*/ 0 h 2517463"/>
              <a:gd name="connsiteX2" fmla="*/ 2879822 w 3325023"/>
              <a:gd name="connsiteY2" fmla="*/ 638636 h 2517463"/>
              <a:gd name="connsiteX3" fmla="*/ 3325023 w 3325023"/>
              <a:gd name="connsiteY3" fmla="*/ 638636 h 2517463"/>
              <a:gd name="connsiteX4" fmla="*/ 3325023 w 3325023"/>
              <a:gd name="connsiteY4" fmla="*/ 2517463 h 2517463"/>
              <a:gd name="connsiteX5" fmla="*/ 0 w 3325023"/>
              <a:gd name="connsiteY5" fmla="*/ 2517463 h 251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5023" h="2517463">
                <a:moveTo>
                  <a:pt x="0" y="0"/>
                </a:moveTo>
                <a:lnTo>
                  <a:pt x="2879822" y="0"/>
                </a:lnTo>
                <a:lnTo>
                  <a:pt x="2879822" y="638636"/>
                </a:lnTo>
                <a:lnTo>
                  <a:pt x="3325023" y="638636"/>
                </a:lnTo>
                <a:lnTo>
                  <a:pt x="3325023" y="2517463"/>
                </a:lnTo>
                <a:lnTo>
                  <a:pt x="0" y="2517463"/>
                </a:lnTo>
                <a:close/>
              </a:path>
            </a:pathLst>
          </a:cu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0AE8F76-7A1F-334D-A493-D6EA047D1C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4782" y="6025896"/>
            <a:ext cx="3325024" cy="61112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EE8B8AF-05FE-D34D-B25E-995343AEA6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208" y="3938663"/>
            <a:ext cx="946992" cy="207580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CA8F74-CBB3-EA4F-992B-9B6F956054C9}"/>
              </a:ext>
            </a:extLst>
          </p:cNvPr>
          <p:cNvSpPr/>
          <p:nvPr/>
        </p:nvSpPr>
        <p:spPr>
          <a:xfrm>
            <a:off x="1931595" y="3011550"/>
            <a:ext cx="2735853" cy="430888"/>
          </a:xfrm>
          <a:prstGeom prst="roundRect">
            <a:avLst/>
          </a:prstGeom>
          <a:solidFill>
            <a:srgbClr val="4F81BD">
              <a:alpha val="40000"/>
            </a:srgbClr>
          </a:solidFill>
          <a:ln w="38100">
            <a:solidFill>
              <a:srgbClr val="20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dirty="0">
                <a:solidFill>
                  <a:srgbClr val="20497D"/>
                </a:solidFill>
              </a:rPr>
              <a:t>2.75 deg.   thresh=60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A1482D7-3FFA-F645-B81C-066DBF849C0A}"/>
              </a:ext>
            </a:extLst>
          </p:cNvPr>
          <p:cNvSpPr/>
          <p:nvPr/>
        </p:nvSpPr>
        <p:spPr>
          <a:xfrm>
            <a:off x="5468440" y="3011550"/>
            <a:ext cx="2735853" cy="430888"/>
          </a:xfrm>
          <a:prstGeom prst="roundRect">
            <a:avLst/>
          </a:prstGeom>
          <a:solidFill>
            <a:srgbClr val="4F81BD">
              <a:alpha val="40000"/>
            </a:srgbClr>
          </a:solidFill>
          <a:ln w="38100">
            <a:solidFill>
              <a:srgbClr val="20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dirty="0">
                <a:solidFill>
                  <a:srgbClr val="20497D"/>
                </a:solidFill>
              </a:rPr>
              <a:t>2.75 deg.   thresh=200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837620-E2FA-244C-813A-A54E5D8417A1}"/>
              </a:ext>
            </a:extLst>
          </p:cNvPr>
          <p:cNvSpPr/>
          <p:nvPr/>
        </p:nvSpPr>
        <p:spPr>
          <a:xfrm>
            <a:off x="9005285" y="3011550"/>
            <a:ext cx="2735853" cy="430888"/>
          </a:xfrm>
          <a:prstGeom prst="roundRect">
            <a:avLst/>
          </a:prstGeom>
          <a:solidFill>
            <a:srgbClr val="4F81BD">
              <a:alpha val="40000"/>
            </a:srgbClr>
          </a:solidFill>
          <a:ln w="38100">
            <a:solidFill>
              <a:srgbClr val="20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dirty="0">
                <a:solidFill>
                  <a:srgbClr val="20497D"/>
                </a:solidFill>
              </a:rPr>
              <a:t>4.25 deg.   thresh=60</a:t>
            </a:r>
          </a:p>
        </p:txBody>
      </p:sp>
    </p:spTree>
    <p:extLst>
      <p:ext uri="{BB962C8B-B14F-4D97-AF65-F5344CB8AC3E}">
        <p14:creationId xmlns:p14="http://schemas.microsoft.com/office/powerpoint/2010/main" val="17303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F8C8F-70AE-0CE0-CDAB-B2DAE0231B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93" b="1033"/>
          <a:stretch/>
        </p:blipFill>
        <p:spPr>
          <a:xfrm>
            <a:off x="4177759" y="3450340"/>
            <a:ext cx="4257670" cy="3199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6551E-572B-1B4C-ADD9-E54CAD7F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4: Effect of Refinement Threshold (3/3)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C51166D7-7AD3-6F4F-BF34-0EB9146EFE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Range of thresholds analyzed at C</a:t>
            </a:r>
            <a:r>
              <a:rPr lang="en-US" baseline="-25000" dirty="0"/>
              <a:t>L</a:t>
            </a:r>
            <a:r>
              <a:rPr lang="en-US" dirty="0"/>
              <a:t> of 0.58</a:t>
            </a:r>
          </a:p>
          <a:p>
            <a:r>
              <a:rPr lang="en-US" dirty="0"/>
              <a:t>Threshold value has minimal effect on F&amp;M at this condition</a:t>
            </a:r>
          </a:p>
          <a:p>
            <a:pPr lvl="1"/>
            <a:r>
              <a:rPr lang="en-US" dirty="0"/>
              <a:t>Consistent with expected results</a:t>
            </a:r>
          </a:p>
          <a:p>
            <a:pPr lvl="1"/>
            <a:r>
              <a:rPr lang="en-US" dirty="0"/>
              <a:t>Improved resolution of the wake and the shock</a:t>
            </a:r>
          </a:p>
          <a:p>
            <a:r>
              <a:rPr lang="en-US" dirty="0"/>
              <a:t>This observation does not mean that refinement has no effect on the global F&amp;M (covered in next slides)</a:t>
            </a:r>
          </a:p>
        </p:txBody>
      </p:sp>
    </p:spTree>
    <p:extLst>
      <p:ext uri="{BB962C8B-B14F-4D97-AF65-F5344CB8AC3E}">
        <p14:creationId xmlns:p14="http://schemas.microsoft.com/office/powerpoint/2010/main" val="147356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34B0-EF7F-5F4B-BA29-9977F03B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4: Aerodynamic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53FAD-149F-824F-90D0-A26B8EAA1A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Adapted grid yields only a slight reduction in lift and moment magnitude</a:t>
            </a:r>
          </a:p>
          <a:p>
            <a:r>
              <a:rPr lang="en-US" dirty="0"/>
              <a:t>Pitch-up break point extremely similar for both formulations</a:t>
            </a:r>
          </a:p>
          <a:p>
            <a:r>
              <a:rPr lang="en-US" dirty="0"/>
              <a:t>Observations consistent with typical Kestrel behavior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27632E-36AF-2944-A614-E8487F6D3F70}"/>
              </a:ext>
            </a:extLst>
          </p:cNvPr>
          <p:cNvGrpSpPr/>
          <p:nvPr/>
        </p:nvGrpSpPr>
        <p:grpSpPr>
          <a:xfrm>
            <a:off x="1985818" y="2983344"/>
            <a:ext cx="8866909" cy="3788424"/>
            <a:chOff x="1985818" y="2983344"/>
            <a:chExt cx="8866909" cy="37884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9A910-B6C8-D246-84EF-980273084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8606" y="3063093"/>
              <a:ext cx="4053078" cy="36027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1D3DC7-16AC-624A-971E-1725D9AB7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1715" y="3063094"/>
              <a:ext cx="4053078" cy="360273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082740-3BF6-4843-B18B-D2A2175DD7AF}"/>
                </a:ext>
              </a:extLst>
            </p:cNvPr>
            <p:cNvSpPr/>
            <p:nvPr/>
          </p:nvSpPr>
          <p:spPr>
            <a:xfrm>
              <a:off x="10459014" y="2983344"/>
              <a:ext cx="393713" cy="3777673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502D0A-AD12-6344-B79D-B668CF437E49}"/>
                </a:ext>
              </a:extLst>
            </p:cNvPr>
            <p:cNvSpPr/>
            <p:nvPr/>
          </p:nvSpPr>
          <p:spPr>
            <a:xfrm>
              <a:off x="6227436" y="2994095"/>
              <a:ext cx="393713" cy="3777673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D3F6C0-AEC2-7040-A5CB-25C6A80B3697}"/>
                </a:ext>
              </a:extLst>
            </p:cNvPr>
            <p:cNvSpPr/>
            <p:nvPr/>
          </p:nvSpPr>
          <p:spPr>
            <a:xfrm>
              <a:off x="1985818" y="6653128"/>
              <a:ext cx="8739332" cy="95189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E6395D-9733-A07F-C3A6-5277BB53254A}"/>
              </a:ext>
            </a:extLst>
          </p:cNvPr>
          <p:cNvSpPr txBox="1"/>
          <p:nvPr/>
        </p:nvSpPr>
        <p:spPr>
          <a:xfrm rot="16200000">
            <a:off x="6528150" y="4296738"/>
            <a:ext cx="3670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(deg.)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D20F0-5E66-EF3F-DCC7-83FD995ED22D}"/>
              </a:ext>
            </a:extLst>
          </p:cNvPr>
          <p:cNvSpPr txBox="1"/>
          <p:nvPr/>
        </p:nvSpPr>
        <p:spPr>
          <a:xfrm>
            <a:off x="4591543" y="6401429"/>
            <a:ext cx="40075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/>
              <a:t>(deg.)</a:t>
            </a:r>
          </a:p>
        </p:txBody>
      </p:sp>
    </p:spTree>
    <p:extLst>
      <p:ext uri="{BB962C8B-B14F-4D97-AF65-F5344CB8AC3E}">
        <p14:creationId xmlns:p14="http://schemas.microsoft.com/office/powerpoint/2010/main" val="9310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691E-E3F5-2444-B059-B630F47C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4: Convergence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36255-E402-FD4F-B2E5-0EBFEA85CE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6" y="1093089"/>
            <a:ext cx="5099309" cy="5239630"/>
          </a:xfrm>
        </p:spPr>
        <p:txBody>
          <a:bodyPr/>
          <a:lstStyle/>
          <a:p>
            <a:r>
              <a:rPr lang="en-US" dirty="0"/>
              <a:t>Similar convergence history across full range</a:t>
            </a:r>
          </a:p>
          <a:p>
            <a:r>
              <a:rPr lang="en-US" dirty="0"/>
              <a:t>Differences in averaged values</a:t>
            </a:r>
          </a:p>
          <a:p>
            <a:pPr lvl="1"/>
            <a:r>
              <a:rPr lang="en-US" dirty="0"/>
              <a:t>Grid-adapted solutions yield decreased drag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L</a:t>
            </a:r>
            <a:r>
              <a:rPr lang="en-US" dirty="0"/>
              <a:t> ~0.001</a:t>
            </a:r>
          </a:p>
          <a:p>
            <a:pPr lvl="1"/>
            <a:r>
              <a:rPr lang="en-US" dirty="0"/>
              <a:t>Maximum C</a:t>
            </a:r>
            <a:r>
              <a:rPr lang="en-US" baseline="-25000" dirty="0"/>
              <a:t>D</a:t>
            </a:r>
            <a:r>
              <a:rPr lang="en-US" dirty="0"/>
              <a:t> delta ~3 counts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4EDB4-18EA-7646-A3A3-378776D38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594" y="1062409"/>
            <a:ext cx="3706714" cy="26956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8BC6C7-E06B-974F-A2B0-41E72C2910B1}"/>
              </a:ext>
            </a:extLst>
          </p:cNvPr>
          <p:cNvSpPr/>
          <p:nvPr/>
        </p:nvSpPr>
        <p:spPr>
          <a:xfrm>
            <a:off x="5900076" y="1185141"/>
            <a:ext cx="319977" cy="5147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00A549-E995-E54E-B483-D70A96EE6D2F}"/>
              </a:ext>
            </a:extLst>
          </p:cNvPr>
          <p:cNvSpPr/>
          <p:nvPr/>
        </p:nvSpPr>
        <p:spPr>
          <a:xfrm>
            <a:off x="4945597" y="6405683"/>
            <a:ext cx="7173251" cy="11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AEFE55-4095-2241-AA0B-5F5037D93F9B}"/>
              </a:ext>
            </a:extLst>
          </p:cNvPr>
          <p:cNvSpPr/>
          <p:nvPr/>
        </p:nvSpPr>
        <p:spPr>
          <a:xfrm>
            <a:off x="6618378" y="3795913"/>
            <a:ext cx="5434528" cy="58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AE23AD-F814-D34B-88E4-8C824E3C04E7}"/>
              </a:ext>
            </a:extLst>
          </p:cNvPr>
          <p:cNvSpPr/>
          <p:nvPr/>
        </p:nvSpPr>
        <p:spPr>
          <a:xfrm>
            <a:off x="12043381" y="1093089"/>
            <a:ext cx="138038" cy="523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E202-1C56-9E4F-A7E1-2C96FA78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3868" y="1020126"/>
            <a:ext cx="2262132" cy="2788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CB3DB-2ACE-3C8D-A425-3EF0C9CC1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78" y="3846965"/>
            <a:ext cx="3252929" cy="289149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782E4E-BAA9-11C6-EE95-F817CE91DC8C}"/>
              </a:ext>
            </a:extLst>
          </p:cNvPr>
          <p:cNvSpPr/>
          <p:nvPr/>
        </p:nvSpPr>
        <p:spPr>
          <a:xfrm>
            <a:off x="6164595" y="3749246"/>
            <a:ext cx="3769954" cy="56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CFA84F-E1BD-0301-0BAB-6EA0B81110D1}"/>
              </a:ext>
            </a:extLst>
          </p:cNvPr>
          <p:cNvSpPr/>
          <p:nvPr/>
        </p:nvSpPr>
        <p:spPr>
          <a:xfrm>
            <a:off x="6359865" y="6727607"/>
            <a:ext cx="3769954" cy="56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7185B0-DB71-1139-DE09-AAA22D835A5D}"/>
              </a:ext>
            </a:extLst>
          </p:cNvPr>
          <p:cNvSpPr/>
          <p:nvPr/>
        </p:nvSpPr>
        <p:spPr>
          <a:xfrm>
            <a:off x="9862446" y="1058026"/>
            <a:ext cx="45719" cy="5725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1B568-5F98-FA55-ED20-DC50EE09F00E}"/>
              </a:ext>
            </a:extLst>
          </p:cNvPr>
          <p:cNvSpPr txBox="1"/>
          <p:nvPr/>
        </p:nvSpPr>
        <p:spPr>
          <a:xfrm>
            <a:off x="11318240" y="1010324"/>
            <a:ext cx="2949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𝛼 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3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FC20-F4E8-DF49-81EA-6DF47DD8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Kestrel CFD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95B34-97AC-EC4B-8126-41824A2CAF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High-fidelity code from Department of Defense CREATE-AV</a:t>
            </a:r>
          </a:p>
          <a:p>
            <a:pPr lvl="1"/>
            <a:r>
              <a:rPr lang="en-US" dirty="0"/>
              <a:t>Multidisciplinary tool that couples aerodynamics, S&amp;C, </a:t>
            </a:r>
            <a:br>
              <a:rPr lang="en-US" dirty="0"/>
            </a:br>
            <a:r>
              <a:rPr lang="en-US" dirty="0"/>
              <a:t>thermochemistry, and propulsion</a:t>
            </a:r>
          </a:p>
          <a:p>
            <a:pPr lvl="1"/>
            <a:r>
              <a:rPr lang="en-US" dirty="0"/>
              <a:t>Cell centered</a:t>
            </a:r>
          </a:p>
          <a:p>
            <a:pPr lvl="1"/>
            <a:r>
              <a:rPr lang="en-US" dirty="0"/>
              <a:t>Includes RANS, URANS, and DDES schemes</a:t>
            </a:r>
          </a:p>
          <a:p>
            <a:pPr lvl="1"/>
            <a:r>
              <a:rPr lang="en-US" dirty="0"/>
              <a:t>Alpha-seeking for local time stepping</a:t>
            </a:r>
          </a:p>
          <a:p>
            <a:pPr lvl="1"/>
            <a:r>
              <a:rPr lang="en-US" dirty="0"/>
              <a:t>Alpha and C</a:t>
            </a:r>
            <a:r>
              <a:rPr lang="en-US" baseline="-25000" dirty="0"/>
              <a:t>L</a:t>
            </a:r>
            <a:r>
              <a:rPr lang="en-US" dirty="0"/>
              <a:t> seeking for global time stepping</a:t>
            </a:r>
          </a:p>
          <a:p>
            <a:r>
              <a:rPr lang="en-US" dirty="0"/>
              <a:t>Inner/outer dual-mesh approach</a:t>
            </a:r>
          </a:p>
          <a:p>
            <a:pPr lvl="1"/>
            <a:r>
              <a:rPr lang="en-US" dirty="0"/>
              <a:t>Static inner unstructured grid</a:t>
            </a:r>
          </a:p>
          <a:p>
            <a:pPr lvl="1"/>
            <a:r>
              <a:rPr lang="en-US" dirty="0"/>
              <a:t>Static or adaptive offbody Cartesian grid</a:t>
            </a:r>
          </a:p>
          <a:p>
            <a:pPr lvl="1"/>
            <a:r>
              <a:rPr lang="en-US" dirty="0"/>
              <a:t>Unstructured grid trimmed at constant distance</a:t>
            </a:r>
          </a:p>
          <a:p>
            <a:r>
              <a:rPr lang="en-US" dirty="0"/>
              <a:t>Executed with Kestrel 12.1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9788E-6F76-6749-8C4C-5A1251C6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618" y="1177142"/>
            <a:ext cx="1954876" cy="1288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2BF51-66BB-B747-A9E0-BB452CC3C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863768"/>
            <a:ext cx="3421360" cy="304120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98455D-41B5-184A-B0DE-C3909D5AB61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0055618" y="4220308"/>
            <a:ext cx="350798" cy="2144816"/>
          </a:xfrm>
          <a:prstGeom prst="straightConnector1">
            <a:avLst/>
          </a:prstGeom>
          <a:ln w="57150" cap="rnd" cmpd="sng">
            <a:solidFill>
              <a:srgbClr val="871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2EDA3C-13B7-CE4C-B3EA-12FA0CD1711D}"/>
              </a:ext>
            </a:extLst>
          </p:cNvPr>
          <p:cNvSpPr txBox="1"/>
          <p:nvPr/>
        </p:nvSpPr>
        <p:spPr>
          <a:xfrm>
            <a:off x="9068710" y="6365124"/>
            <a:ext cx="26754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rgbClr val="871600"/>
                </a:solidFill>
              </a:rPr>
              <a:t>Inner Unstructured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5D010-FE2E-5C4A-9A52-C14FBE74D176}"/>
              </a:ext>
            </a:extLst>
          </p:cNvPr>
          <p:cNvSpPr txBox="1"/>
          <p:nvPr/>
        </p:nvSpPr>
        <p:spPr>
          <a:xfrm>
            <a:off x="6095374" y="6195033"/>
            <a:ext cx="23628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rgbClr val="3D78B5"/>
                </a:solidFill>
              </a:rPr>
              <a:t>Outer Cartesian Grid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08464D-9834-2C4A-A3D2-0C51C0BFB86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276787" y="4853354"/>
            <a:ext cx="1791923" cy="1341679"/>
          </a:xfrm>
          <a:prstGeom prst="straightConnector1">
            <a:avLst/>
          </a:prstGeom>
          <a:ln w="57150" cap="rnd" cmpd="sng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5996-A2F2-5D44-841D-D69E4FD7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4: Pressure Cuts (C</a:t>
            </a:r>
            <a:r>
              <a:rPr lang="en-US" baseline="-25000" dirty="0"/>
              <a:t>L</a:t>
            </a:r>
            <a:r>
              <a:rPr lang="en-US" dirty="0"/>
              <a:t> 0.58)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D7939-0A64-3244-850E-BBB01FDA3A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Overall, minimal changes observed in surface C</a:t>
            </a:r>
            <a:r>
              <a:rPr lang="en-US" baseline="-25000" dirty="0"/>
              <a:t>P</a:t>
            </a:r>
            <a:r>
              <a:rPr lang="en-US" dirty="0"/>
              <a:t> data</a:t>
            </a:r>
          </a:p>
          <a:p>
            <a:r>
              <a:rPr lang="en-US" dirty="0"/>
              <a:t>Slight forward movement of shock at outboard locations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F5CDE-3920-A671-9A27-0FC29B8DA22D}"/>
              </a:ext>
            </a:extLst>
          </p:cNvPr>
          <p:cNvGrpSpPr/>
          <p:nvPr/>
        </p:nvGrpSpPr>
        <p:grpSpPr>
          <a:xfrm>
            <a:off x="1302088" y="2068664"/>
            <a:ext cx="10537746" cy="4715194"/>
            <a:chOff x="1363873" y="2068664"/>
            <a:chExt cx="10537746" cy="47151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420EA9-985D-FCE0-1E42-98EA9FC3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3873" y="2130450"/>
              <a:ext cx="5073992" cy="45102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20F71B-497E-9B17-6A44-30C9295D4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3632" y="2130450"/>
              <a:ext cx="5073993" cy="451021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9A66C7-5ED9-CA75-6AB7-1FE0C1E8BBCC}"/>
                </a:ext>
              </a:extLst>
            </p:cNvPr>
            <p:cNvSpPr/>
            <p:nvPr/>
          </p:nvSpPr>
          <p:spPr>
            <a:xfrm>
              <a:off x="6339661" y="2068664"/>
              <a:ext cx="319977" cy="4690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4DC2CE-7C14-49B1-D43B-A8D790492600}"/>
                </a:ext>
              </a:extLst>
            </p:cNvPr>
            <p:cNvSpPr/>
            <p:nvPr/>
          </p:nvSpPr>
          <p:spPr>
            <a:xfrm>
              <a:off x="11674920" y="2093379"/>
              <a:ext cx="226699" cy="4690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B8BBE1-B91D-BD5C-520B-A7406C958478}"/>
                </a:ext>
              </a:extLst>
            </p:cNvPr>
            <p:cNvSpPr/>
            <p:nvPr/>
          </p:nvSpPr>
          <p:spPr>
            <a:xfrm>
              <a:off x="1388587" y="6627965"/>
              <a:ext cx="10339863" cy="143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1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D887-5EA5-174D-A5AD-2D5FB87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5: Beyond RANS (DDES Adaptive Mesh)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E8046-C617-0E4B-965A-2B0E096A6C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Similar setup to RANS cases</a:t>
            </a:r>
          </a:p>
          <a:p>
            <a:pPr lvl="1"/>
            <a:r>
              <a:rPr lang="en-US" dirty="0"/>
              <a:t>Same refinement region and settings</a:t>
            </a:r>
          </a:p>
          <a:p>
            <a:pPr lvl="1"/>
            <a:r>
              <a:rPr lang="en-US" dirty="0"/>
              <a:t>SARC-QCR turbulence model</a:t>
            </a:r>
          </a:p>
          <a:p>
            <a:r>
              <a:rPr lang="en-US" dirty="0"/>
              <a:t>Averaging window</a:t>
            </a:r>
          </a:p>
          <a:p>
            <a:pPr lvl="1"/>
            <a:r>
              <a:rPr lang="en-US" dirty="0"/>
              <a:t>Simulation run for 26,000 iterations (not 20,000)</a:t>
            </a:r>
          </a:p>
          <a:p>
            <a:pPr lvl="1"/>
            <a:r>
              <a:rPr lang="en-US" dirty="0"/>
              <a:t>Began averaging at 20,000 iterations</a:t>
            </a:r>
          </a:p>
          <a:p>
            <a:pPr lvl="1"/>
            <a:r>
              <a:rPr lang="en-US" dirty="0"/>
              <a:t>Averaged for 6,000 iterations (not 2,000)</a:t>
            </a:r>
          </a:p>
          <a:p>
            <a:r>
              <a:rPr lang="en-US" dirty="0"/>
              <a:t>Nondimensional time step set to 0.010, dimensional time step falls out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95598-AB58-E445-83D2-C5647B40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6" y="4181133"/>
            <a:ext cx="2799638" cy="23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5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D887-5EA5-174D-A5AD-2D5FB87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5: Beyond RANS (DDES Adaptive Mesh)</a:t>
            </a:r>
          </a:p>
        </p:txBody>
      </p:sp>
    </p:spTree>
    <p:extLst>
      <p:ext uri="{BB962C8B-B14F-4D97-AF65-F5344CB8AC3E}">
        <p14:creationId xmlns:p14="http://schemas.microsoft.com/office/powerpoint/2010/main" val="172322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F6E0-957E-16E8-0D02-27A2C8F8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5: Opportunities for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1658C-4D57-7AC7-4E6F-5C66DFCE2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more thorough investigation is warranted</a:t>
            </a:r>
          </a:p>
          <a:p>
            <a:r>
              <a:rPr lang="en-US" dirty="0"/>
              <a:t>Grid considerations</a:t>
            </a:r>
          </a:p>
          <a:p>
            <a:pPr lvl="1"/>
            <a:r>
              <a:rPr lang="en-US" dirty="0"/>
              <a:t>Appropriateness of current grids for DDES need to be investigated</a:t>
            </a:r>
          </a:p>
          <a:p>
            <a:pPr lvl="1"/>
            <a:r>
              <a:rPr lang="en-US" dirty="0"/>
              <a:t>Possibility of modeled stress depletion should be analyzed</a:t>
            </a:r>
          </a:p>
          <a:p>
            <a:r>
              <a:rPr lang="en-US" dirty="0"/>
              <a:t>Computational settings</a:t>
            </a:r>
          </a:p>
          <a:p>
            <a:pPr lvl="1"/>
            <a:r>
              <a:rPr lang="en-US" dirty="0"/>
              <a:t>Temporal damping may need to be considered</a:t>
            </a:r>
          </a:p>
          <a:p>
            <a:pPr lvl="1"/>
            <a:r>
              <a:rPr lang="en-US" dirty="0"/>
              <a:t>Examine impact of RC and QCR</a:t>
            </a:r>
          </a:p>
          <a:p>
            <a:pPr lvl="1"/>
            <a:r>
              <a:rPr lang="en-US" dirty="0"/>
              <a:t>Smaller time steps might be significant</a:t>
            </a:r>
          </a:p>
        </p:txBody>
      </p:sp>
    </p:spTree>
    <p:extLst>
      <p:ext uri="{BB962C8B-B14F-4D97-AF65-F5344CB8AC3E}">
        <p14:creationId xmlns:p14="http://schemas.microsoft.com/office/powerpoint/2010/main" val="32218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03FE-E0FA-4446-AD28-1CBBDCE3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17D1-7835-A345-B898-0A1C2CA9E3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Analysis performed on Cases 1a, 2a, 3, 4, and 5</a:t>
            </a:r>
          </a:p>
          <a:p>
            <a:r>
              <a:rPr lang="en-US" dirty="0"/>
              <a:t>Excellent unstructured grid convergence achieved</a:t>
            </a:r>
          </a:p>
          <a:p>
            <a:r>
              <a:rPr lang="en-US" dirty="0"/>
              <a:t>Pitch break observed C</a:t>
            </a:r>
            <a:r>
              <a:rPr lang="en-US" baseline="-25000" dirty="0"/>
              <a:t>L</a:t>
            </a:r>
            <a:r>
              <a:rPr lang="en-US" dirty="0"/>
              <a:t> ~0.62</a:t>
            </a:r>
          </a:p>
          <a:p>
            <a:r>
              <a:rPr lang="en-US" dirty="0"/>
              <a:t>Offbody adaptive mesh refinement improved wake prediction, but minimal effect on integrated F&amp;M</a:t>
            </a:r>
          </a:p>
          <a:p>
            <a:r>
              <a:rPr lang="en-US" dirty="0"/>
              <a:t>Unsteady DDES yielded earlier separation than RANS</a:t>
            </a:r>
          </a:p>
        </p:txBody>
      </p:sp>
    </p:spTree>
    <p:extLst>
      <p:ext uri="{BB962C8B-B14F-4D97-AF65-F5344CB8AC3E}">
        <p14:creationId xmlns:p14="http://schemas.microsoft.com/office/powerpoint/2010/main" val="358829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4BEA31-D369-E047-9407-62630A0C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1026" name="Picture 2" descr="Image of DPW Coin logo - obverse">
            <a:extLst>
              <a:ext uri="{FF2B5EF4-FFF2-40B4-BE49-F238E27FC236}">
                <a16:creationId xmlns:a16="http://schemas.microsoft.com/office/drawing/2014/main" id="{132110CE-3160-5E4C-80BA-D513D2035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18" t="7965" r="7461" b="7705"/>
          <a:stretch/>
        </p:blipFill>
        <p:spPr bwMode="auto">
          <a:xfrm>
            <a:off x="7404147" y="2065867"/>
            <a:ext cx="3322693" cy="329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12D0E0-F15C-F14D-8723-C904D189FD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756" y="2017812"/>
            <a:ext cx="4041811" cy="33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CA2D4-46AB-B344-8477-990592E2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Supercomputing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62C0-D63A-0B48-8C9F-5CDC00E226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6" y="1093089"/>
            <a:ext cx="10767759" cy="5582032"/>
          </a:xfrm>
        </p:spPr>
        <p:txBody>
          <a:bodyPr>
            <a:normAutofit/>
          </a:bodyPr>
          <a:lstStyle/>
          <a:p>
            <a:r>
              <a:rPr lang="en-US" dirty="0"/>
              <a:t>Executed on NASA Advanced Supercomputing (NAS) facility</a:t>
            </a:r>
          </a:p>
          <a:p>
            <a:pPr lvl="1"/>
            <a:r>
              <a:rPr lang="en-US" dirty="0"/>
              <a:t>Comprised of four different supercomputers (Pleiades, Electra, Aitken, and Endeavour)</a:t>
            </a:r>
          </a:p>
          <a:p>
            <a:pPr lvl="1"/>
            <a:r>
              <a:rPr lang="en-US" dirty="0"/>
              <a:t>More than 11,000 nodes and 241,000 compute cores</a:t>
            </a:r>
          </a:p>
          <a:p>
            <a:pPr lvl="1"/>
            <a:r>
              <a:rPr lang="en-US" dirty="0"/>
              <a:t>Contains both Intel and AMD chips; TOSS3 (Linux 3) operating system</a:t>
            </a:r>
          </a:p>
          <a:p>
            <a:r>
              <a:rPr lang="en-US" dirty="0"/>
              <a:t>Resource usage for DPW-VII</a:t>
            </a:r>
          </a:p>
          <a:p>
            <a:pPr lvl="1"/>
            <a:r>
              <a:rPr lang="en-US" dirty="0"/>
              <a:t>Intel Skylake nodes on Electra (a few select</a:t>
            </a:r>
            <a:br>
              <a:rPr lang="en-US" dirty="0"/>
            </a:br>
            <a:r>
              <a:rPr lang="en-US" dirty="0"/>
              <a:t>jobs on Haswell)</a:t>
            </a:r>
          </a:p>
          <a:p>
            <a:pPr lvl="1"/>
            <a:r>
              <a:rPr lang="en-US" dirty="0"/>
              <a:t>Between 1,600 and 3,200 processors</a:t>
            </a:r>
          </a:p>
          <a:p>
            <a:pPr lvl="1"/>
            <a:r>
              <a:rPr lang="en-US" dirty="0"/>
              <a:t>Walltime from a few hours to days</a:t>
            </a:r>
          </a:p>
          <a:p>
            <a:r>
              <a:rPr lang="en-US" dirty="0"/>
              <a:t>Total of 216 simulations</a:t>
            </a:r>
          </a:p>
          <a:p>
            <a:pPr lvl="1"/>
            <a:r>
              <a:rPr lang="en-US" dirty="0"/>
              <a:t>Well in excess of 30 requested jobs for Cases</a:t>
            </a:r>
            <a:br>
              <a:rPr lang="en-US" dirty="0"/>
            </a:br>
            <a:r>
              <a:rPr lang="en-US" dirty="0"/>
              <a:t>1a, 2a, 3, 4, and 5</a:t>
            </a:r>
          </a:p>
          <a:p>
            <a:pPr lvl="1"/>
            <a:r>
              <a:rPr lang="en-US" dirty="0"/>
              <a:t>Large number of runs due to significant</a:t>
            </a:r>
            <a:br>
              <a:rPr lang="en-US" dirty="0"/>
            </a:br>
            <a:r>
              <a:rPr lang="en-US" dirty="0"/>
              <a:t>additional investigation and alpha-searching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737D87-8D93-AE48-9862-74D5426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0144" y="3124819"/>
            <a:ext cx="3987148" cy="269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6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F29E-4D0B-C741-AF61-E801672EB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Overview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6F358-CB63-1E4B-9B30-510AFE091D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6" y="1093088"/>
            <a:ext cx="10767759" cy="5413736"/>
          </a:xfrm>
        </p:spPr>
        <p:txBody>
          <a:bodyPr/>
          <a:lstStyle/>
          <a:p>
            <a:r>
              <a:rPr lang="en-US" dirty="0"/>
              <a:t>Committee-supplied JAXA unstructured grids</a:t>
            </a:r>
          </a:p>
          <a:p>
            <a:r>
              <a:rPr lang="en-US" dirty="0"/>
              <a:t>Variety of aeroelastic deformations</a:t>
            </a:r>
          </a:p>
          <a:p>
            <a:r>
              <a:rPr lang="en-US" dirty="0"/>
              <a:t>Six different grid densities</a:t>
            </a:r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buNone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5E4B21E-4023-2B43-AC4F-10E201EBF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54800"/>
              </p:ext>
            </p:extLst>
          </p:nvPr>
        </p:nvGraphicFramePr>
        <p:xfrm>
          <a:off x="920660" y="2670978"/>
          <a:ext cx="780589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08">
                  <a:extLst>
                    <a:ext uri="{9D8B030D-6E8A-4147-A177-3AD203B41FA5}">
                      <a16:colId xmlns:a16="http://schemas.microsoft.com/office/drawing/2014/main" val="1476632370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206212604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1552929941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1803956741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3320509891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2235729170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291509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Coarse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Extra 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Ultra Fine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584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291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Approximate Cell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8.7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26.9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60.2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111.8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184.1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291.2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209933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232225B3-8866-F441-AA40-E41BDBEF05EC}"/>
              </a:ext>
            </a:extLst>
          </p:cNvPr>
          <p:cNvGrpSpPr/>
          <p:nvPr/>
        </p:nvGrpSpPr>
        <p:grpSpPr>
          <a:xfrm rot="16200000">
            <a:off x="9071758" y="1127752"/>
            <a:ext cx="2990731" cy="3140268"/>
            <a:chOff x="8984973" y="1093089"/>
            <a:chExt cx="2990731" cy="31402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928F33-C0DB-4340-8C77-C39CCCD75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4973" y="1093089"/>
              <a:ext cx="2990731" cy="31402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7AF797-C8F3-6E49-A7F8-D1106EFF8BF9}"/>
                </a:ext>
              </a:extLst>
            </p:cNvPr>
            <p:cNvSpPr txBox="1"/>
            <p:nvPr/>
          </p:nvSpPr>
          <p:spPr>
            <a:xfrm rot="5400000">
              <a:off x="8968778" y="1293054"/>
              <a:ext cx="5099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rgbClr val="D60000"/>
                  </a:solidFill>
                </a:rPr>
                <a:t>Tiny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8B32CF-064C-5849-A908-9DE06F8A64EB}"/>
                </a:ext>
              </a:extLst>
            </p:cNvPr>
            <p:cNvSpPr txBox="1"/>
            <p:nvPr/>
          </p:nvSpPr>
          <p:spPr>
            <a:xfrm rot="5400000">
              <a:off x="11149459" y="1605583"/>
              <a:ext cx="113501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rgbClr val="0432FF"/>
                  </a:solidFill>
                </a:rPr>
                <a:t>Ultra Fine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2091FE-6D3D-7849-B8A0-AC4EC76DED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8976" y="4407567"/>
            <a:ext cx="4546199" cy="20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1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F29E-4D0B-C741-AF61-E801672EB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Overview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6F358-CB63-1E4B-9B30-510AFE091D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866" y="1093088"/>
            <a:ext cx="10767759" cy="5413736"/>
          </a:xfrm>
        </p:spPr>
        <p:txBody>
          <a:bodyPr/>
          <a:lstStyle/>
          <a:p>
            <a:r>
              <a:rPr lang="en-US" dirty="0"/>
              <a:t>Committee-supplied JAXA unstructured grids</a:t>
            </a:r>
          </a:p>
          <a:p>
            <a:r>
              <a:rPr lang="en-US" dirty="0"/>
              <a:t>Variety of aeroelastic deformations</a:t>
            </a:r>
          </a:p>
          <a:p>
            <a:r>
              <a:rPr lang="en-US" dirty="0"/>
              <a:t>Six different grid densities</a:t>
            </a:r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" dirty="0"/>
          </a:p>
          <a:p>
            <a:pPr marL="9842" indent="0">
              <a:buNone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5E4B21E-4023-2B43-AC4F-10E201EBFBCB}"/>
              </a:ext>
            </a:extLst>
          </p:cNvPr>
          <p:cNvGraphicFramePr>
            <a:graphicFrameLocks noGrp="1"/>
          </p:cNvGraphicFramePr>
          <p:nvPr/>
        </p:nvGraphicFramePr>
        <p:xfrm>
          <a:off x="920660" y="2670978"/>
          <a:ext cx="780589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08">
                  <a:extLst>
                    <a:ext uri="{9D8B030D-6E8A-4147-A177-3AD203B41FA5}">
                      <a16:colId xmlns:a16="http://schemas.microsoft.com/office/drawing/2014/main" val="1476632370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206212604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1552929941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1803956741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3320509891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2235729170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291509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Coarse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Extra 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Ultra Fine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584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291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Approximate Cell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8.7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26.9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60.2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111.8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184.1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291.2 x 10</a:t>
                      </a:r>
                      <a:r>
                        <a:rPr lang="en-US" sz="1400" baseline="30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209933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232225B3-8866-F441-AA40-E41BDBEF05EC}"/>
              </a:ext>
            </a:extLst>
          </p:cNvPr>
          <p:cNvGrpSpPr/>
          <p:nvPr/>
        </p:nvGrpSpPr>
        <p:grpSpPr>
          <a:xfrm rot="16200000">
            <a:off x="9071758" y="1127752"/>
            <a:ext cx="2990731" cy="3140268"/>
            <a:chOff x="8984973" y="1093089"/>
            <a:chExt cx="2990731" cy="31402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928F33-C0DB-4340-8C77-C39CCCD75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4973" y="1093089"/>
              <a:ext cx="2990731" cy="31402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7AF797-C8F3-6E49-A7F8-D1106EFF8BF9}"/>
                </a:ext>
              </a:extLst>
            </p:cNvPr>
            <p:cNvSpPr txBox="1"/>
            <p:nvPr/>
          </p:nvSpPr>
          <p:spPr>
            <a:xfrm rot="5400000">
              <a:off x="8968778" y="1293054"/>
              <a:ext cx="5099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rgbClr val="D60000"/>
                  </a:solidFill>
                </a:rPr>
                <a:t>Tiny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8B32CF-064C-5849-A908-9DE06F8A64EB}"/>
                </a:ext>
              </a:extLst>
            </p:cNvPr>
            <p:cNvSpPr txBox="1"/>
            <p:nvPr/>
          </p:nvSpPr>
          <p:spPr>
            <a:xfrm rot="5400000">
              <a:off x="11149459" y="1605583"/>
              <a:ext cx="113501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rgbClr val="0432FF"/>
                  </a:solidFill>
                </a:rPr>
                <a:t>Ultra Fine</a:t>
              </a:r>
            </a:p>
          </p:txBody>
        </p:sp>
      </p:grp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4258297C-8168-484C-8AB4-FAEED176D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52459"/>
              </p:ext>
            </p:extLst>
          </p:nvPr>
        </p:nvGraphicFramePr>
        <p:xfrm>
          <a:off x="920660" y="4407567"/>
          <a:ext cx="6533691" cy="217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08">
                  <a:extLst>
                    <a:ext uri="{9D8B030D-6E8A-4147-A177-3AD203B41FA5}">
                      <a16:colId xmlns:a16="http://schemas.microsoft.com/office/drawing/2014/main" val="1476632370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206212604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1552929941"/>
                    </a:ext>
                  </a:extLst>
                </a:gridCol>
                <a:gridCol w="1172815">
                  <a:extLst>
                    <a:ext uri="{9D8B030D-6E8A-4147-A177-3AD203B41FA5}">
                      <a16:colId xmlns:a16="http://schemas.microsoft.com/office/drawing/2014/main" val="1803956741"/>
                    </a:ext>
                  </a:extLst>
                </a:gridCol>
                <a:gridCol w="1272212">
                  <a:extLst>
                    <a:ext uri="{9D8B030D-6E8A-4147-A177-3AD203B41FA5}">
                      <a16:colId xmlns:a16="http://schemas.microsoft.com/office/drawing/2014/main" val="332050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Fully Unstructured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Adaptive Unstructured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Fixed Cartesian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Adaptive Cartesian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584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Case 1a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n-US" sz="2000" b="1" baseline="300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n-US" sz="2000" b="1" baseline="300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329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Case 2a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300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n-US" sz="2000" b="1" baseline="300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4138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Case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300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720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Case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300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4558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Case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300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760404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1D58ABD-FE07-9BB6-6ACC-8434688750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8976" y="4407567"/>
            <a:ext cx="4546199" cy="20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461C4D-64BD-5E4B-99B4-C9B66529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Overview (2/2)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C6A4680-7743-E24D-BAE8-66C8B6AE6A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Mixed element surface and volume grid</a:t>
            </a:r>
          </a:p>
          <a:p>
            <a:r>
              <a:rPr lang="en-US" dirty="0"/>
              <a:t>Surface grid made of quadrilaterals and triangles</a:t>
            </a:r>
          </a:p>
          <a:p>
            <a:r>
              <a:rPr lang="en-US" dirty="0"/>
              <a:t>Volume grid included tetrahedron, pyramids, prisms, and hexahedron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D34990-A201-BA43-A9C7-7779A506E7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3876" y="3147905"/>
            <a:ext cx="4009803" cy="32682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E8BEA3-F239-9049-A865-306C635490FB}"/>
              </a:ext>
            </a:extLst>
          </p:cNvPr>
          <p:cNvSpPr txBox="1"/>
          <p:nvPr/>
        </p:nvSpPr>
        <p:spPr>
          <a:xfrm>
            <a:off x="7294575" y="3526736"/>
            <a:ext cx="2372444" cy="2677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Surface</a:t>
            </a:r>
            <a:endParaRPr lang="en-US" sz="2400" dirty="0">
              <a:solidFill>
                <a:srgbClr val="FF0000"/>
              </a:solidFill>
            </a:endParaRPr>
          </a:p>
          <a:p>
            <a:pPr algn="l"/>
            <a:r>
              <a:rPr lang="en-US" dirty="0">
                <a:solidFill>
                  <a:srgbClr val="FF0000"/>
                </a:solidFill>
              </a:rPr>
              <a:t>Red:	quadrilaterals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	and triangles</a:t>
            </a:r>
          </a:p>
          <a:p>
            <a:pPr algn="l"/>
            <a:endParaRPr lang="en-US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Volume</a:t>
            </a:r>
            <a:endParaRPr lang="en-US" sz="2400" b="1" dirty="0">
              <a:solidFill>
                <a:srgbClr val="FF0000"/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Gray:	tetrahedron</a:t>
            </a:r>
          </a:p>
          <a:p>
            <a:pPr algn="l"/>
            <a:r>
              <a:rPr lang="en-US" dirty="0">
                <a:solidFill>
                  <a:srgbClr val="FFC000"/>
                </a:solidFill>
              </a:rPr>
              <a:t>Gold:	pyramids</a:t>
            </a:r>
          </a:p>
          <a:p>
            <a:pPr algn="l"/>
            <a:r>
              <a:rPr lang="en-US" dirty="0">
                <a:solidFill>
                  <a:srgbClr val="00D000"/>
                </a:solidFill>
              </a:rPr>
              <a:t>Green:	prisms</a:t>
            </a:r>
          </a:p>
          <a:p>
            <a:pPr algn="l"/>
            <a:r>
              <a:rPr lang="en-US" dirty="0">
                <a:solidFill>
                  <a:srgbClr val="AB7942"/>
                </a:solidFill>
              </a:rPr>
              <a:t>Brown:	hexahedron</a:t>
            </a:r>
          </a:p>
        </p:txBody>
      </p:sp>
    </p:spTree>
    <p:extLst>
      <p:ext uri="{BB962C8B-B14F-4D97-AF65-F5344CB8AC3E}">
        <p14:creationId xmlns:p14="http://schemas.microsoft.com/office/powerpoint/2010/main" val="81503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E18F-452E-CB4B-AF12-A7F39B09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D9D12-C0A0-314B-8148-DB6E68B203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Computational approach</a:t>
            </a:r>
          </a:p>
          <a:p>
            <a:pPr lvl="1"/>
            <a:r>
              <a:rPr lang="en-US" dirty="0"/>
              <a:t>HLLE++ inviscid flux and LDD+ viscous flux</a:t>
            </a:r>
          </a:p>
          <a:p>
            <a:pPr lvl="1"/>
            <a:r>
              <a:rPr lang="en-US" dirty="0"/>
              <a:t>Second-order spatial and temporal accuracy</a:t>
            </a:r>
          </a:p>
          <a:p>
            <a:pPr lvl="1"/>
            <a:r>
              <a:rPr lang="en-US" dirty="0"/>
              <a:t>Temporal damping applied to inner and outer grid</a:t>
            </a:r>
          </a:p>
          <a:p>
            <a:pPr lvl="1"/>
            <a:r>
              <a:rPr lang="en-US" dirty="0"/>
              <a:t>Fully-turbulent SARC-QCR (QCR2000)</a:t>
            </a:r>
          </a:p>
          <a:p>
            <a:r>
              <a:rPr lang="en-US" dirty="0"/>
              <a:t>KCFD (inner solver) and </a:t>
            </a:r>
            <a:r>
              <a:rPr lang="en-US" dirty="0" err="1"/>
              <a:t>SAMAir</a:t>
            </a:r>
            <a:r>
              <a:rPr lang="en-US" dirty="0"/>
              <a:t> (outer solver)</a:t>
            </a:r>
          </a:p>
          <a:p>
            <a:r>
              <a:rPr lang="en-US" dirty="0"/>
              <a:t>Executed all RANS cases to 20,000 iterations, </a:t>
            </a:r>
            <a:br>
              <a:rPr lang="en-US" dirty="0"/>
            </a:br>
            <a:r>
              <a:rPr lang="en-US" dirty="0"/>
              <a:t>regardless of convergence behavior</a:t>
            </a:r>
          </a:p>
          <a:p>
            <a:r>
              <a:rPr lang="en-US" dirty="0"/>
              <a:t>Appreciation extended to the Committee</a:t>
            </a:r>
            <a:br>
              <a:rPr lang="en-US" dirty="0"/>
            </a:br>
            <a:r>
              <a:rPr lang="en-US" dirty="0"/>
              <a:t>for accelerating development of the</a:t>
            </a:r>
            <a:br>
              <a:rPr lang="en-US" dirty="0"/>
            </a:br>
            <a:r>
              <a:rPr lang="en-US" dirty="0"/>
              <a:t>reduction scripts and data file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636B9-4CE7-4B43-B0B4-52CA0BDC25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0251" y="3986073"/>
            <a:ext cx="4546683" cy="2233741"/>
          </a:xfrm>
          <a:prstGeom prst="rect">
            <a:avLst/>
          </a:prstGeom>
          <a:effectLst>
            <a:softEdge rad="105758"/>
          </a:effectLst>
        </p:spPr>
      </p:pic>
    </p:spTree>
    <p:extLst>
      <p:ext uri="{BB962C8B-B14F-4D97-AF65-F5344CB8AC3E}">
        <p14:creationId xmlns:p14="http://schemas.microsoft.com/office/powerpoint/2010/main" val="108973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B5C1F64-5E82-D949-914B-CBE420983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697" y="4052711"/>
            <a:ext cx="3057256" cy="2717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A2803-25C2-834E-A657-E62DEFC2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Unstructured Grid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1A04D-0E08-5F40-8D6C-29F32A190C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Simulations executed on all six densities</a:t>
            </a:r>
          </a:p>
          <a:p>
            <a:r>
              <a:rPr lang="en-US" dirty="0"/>
              <a:t>Data averaged over last 2,000 iterations</a:t>
            </a:r>
          </a:p>
          <a:p>
            <a:pPr lvl="1"/>
            <a:r>
              <a:rPr lang="en-US" dirty="0"/>
              <a:t>From user’s best practices; may need more analysis</a:t>
            </a:r>
          </a:p>
          <a:p>
            <a:pPr lvl="1"/>
            <a:r>
              <a:rPr lang="en-US" dirty="0"/>
              <a:t>More stable grid convergence for coarser grids</a:t>
            </a:r>
          </a:p>
          <a:p>
            <a:pPr lvl="1"/>
            <a:r>
              <a:rPr lang="en-US" dirty="0"/>
              <a:t>Variations in C</a:t>
            </a:r>
            <a:r>
              <a:rPr lang="en-US" baseline="-25000" dirty="0"/>
              <a:t>L</a:t>
            </a:r>
            <a:r>
              <a:rPr lang="en-US" dirty="0"/>
              <a:t> consistent with typical Kestrel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8609C5-81AD-9E45-AA31-785CF96E6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38" y="4052711"/>
            <a:ext cx="3057255" cy="27175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100262-8650-5046-A73D-DA6517114A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157" y="4052711"/>
            <a:ext cx="3057255" cy="2717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4070B6-4A4B-DB4B-815C-D87BE6A234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6784" y="4458509"/>
            <a:ext cx="1892299" cy="1426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976901-658A-D7DE-3220-B9B3A0567A6C}"/>
              </a:ext>
            </a:extLst>
          </p:cNvPr>
          <p:cNvSpPr txBox="1"/>
          <p:nvPr/>
        </p:nvSpPr>
        <p:spPr>
          <a:xfrm>
            <a:off x="10290137" y="1055511"/>
            <a:ext cx="170399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Mach 0.85</a:t>
            </a:r>
          </a:p>
          <a:p>
            <a:pPr algn="l"/>
            <a:r>
              <a:rPr lang="en-US" sz="2000" dirty="0">
                <a:solidFill>
                  <a:schemeClr val="tx2"/>
                </a:solidFill>
              </a:rPr>
              <a:t>Re = 20 million</a:t>
            </a:r>
          </a:p>
          <a:p>
            <a:r>
              <a:rPr lang="en-US" sz="2000" dirty="0">
                <a:solidFill>
                  <a:srgbClr val="20497D"/>
                </a:solidFill>
              </a:rPr>
              <a:t>C</a:t>
            </a:r>
            <a:r>
              <a:rPr lang="en-US" sz="2000" baseline="-25000" dirty="0">
                <a:solidFill>
                  <a:srgbClr val="20497D"/>
                </a:solidFill>
              </a:rPr>
              <a:t>L</a:t>
            </a:r>
            <a:r>
              <a:rPr lang="en-US" sz="2000" dirty="0">
                <a:solidFill>
                  <a:srgbClr val="20497D"/>
                </a:solidFill>
              </a:rPr>
              <a:t> = 0.58</a:t>
            </a:r>
          </a:p>
        </p:txBody>
      </p:sp>
    </p:spTree>
    <p:extLst>
      <p:ext uri="{BB962C8B-B14F-4D97-AF65-F5344CB8AC3E}">
        <p14:creationId xmlns:p14="http://schemas.microsoft.com/office/powerpoint/2010/main" val="292543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37609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57150">
          <a:solidFill>
            <a:srgbClr val="00B05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 cmpd="sng">
          <a:solidFill>
            <a:srgbClr val="4F81BD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39100</TotalTime>
  <Words>1862</Words>
  <Application>Microsoft Macintosh PowerPoint</Application>
  <PresentationFormat>Widescreen</PresentationFormat>
  <Paragraphs>502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Century Gothic</vt:lpstr>
      <vt:lpstr>Helvetica</vt:lpstr>
      <vt:lpstr>Optima</vt:lpstr>
      <vt:lpstr>Wingdings</vt:lpstr>
      <vt:lpstr>Wingdings 2</vt:lpstr>
      <vt:lpstr>Default Theme</vt:lpstr>
      <vt:lpstr>Kestrel Dual-Mesh Simulations for  DPW-VII: Expanding the Envelope</vt:lpstr>
      <vt:lpstr>Outline</vt:lpstr>
      <vt:lpstr>Kestrel CFD Solver</vt:lpstr>
      <vt:lpstr>Supercomputing Environment</vt:lpstr>
      <vt:lpstr>Grid Overview (1/2)</vt:lpstr>
      <vt:lpstr>Grid Overview (1/2)</vt:lpstr>
      <vt:lpstr>Grid Overview (2/2)</vt:lpstr>
      <vt:lpstr>Solution Setup</vt:lpstr>
      <vt:lpstr>Case 1a: Unstructured Grid Convergence</vt:lpstr>
      <vt:lpstr>Case 1a: Unstructured Grid Convergence</vt:lpstr>
      <vt:lpstr>Case 1a: Inboard Pressure Cuts</vt:lpstr>
      <vt:lpstr>Case 1a: Midspan and Outboard Pressure Cuts</vt:lpstr>
      <vt:lpstr>Case 1a: Overset Computational Domain</vt:lpstr>
      <vt:lpstr>Case 1a: Trim Distance Study</vt:lpstr>
      <vt:lpstr>Case 1a: Trimmed Grid Visualization</vt:lpstr>
      <vt:lpstr>Case 1a: Aerodynamic Performance</vt:lpstr>
      <vt:lpstr>Case 1a: Aerodynamic Performance</vt:lpstr>
      <vt:lpstr>Case 1a: Computational Cost</vt:lpstr>
      <vt:lpstr>Case 1a: Medium Trimmed Grid Alpha Sweep</vt:lpstr>
      <vt:lpstr>Case 2a: Polar</vt:lpstr>
      <vt:lpstr>Case 2a: Inboard Surface Cuts</vt:lpstr>
      <vt:lpstr>Case 2a: Mid-Span Surface Cuts</vt:lpstr>
      <vt:lpstr>Case 3: Reynolds Number Sweep</vt:lpstr>
      <vt:lpstr>Case 4: RANS Adaptive Mesh</vt:lpstr>
      <vt:lpstr>Case 4: Effect of Refinement Threshold (1/3)</vt:lpstr>
      <vt:lpstr>Case 4: Effect of Refinement Threshold (2/3)</vt:lpstr>
      <vt:lpstr>Case 4: Effect of Refinement Threshold (3/3)</vt:lpstr>
      <vt:lpstr>Case 4: Aerodynamic Performance</vt:lpstr>
      <vt:lpstr>Case 4: Convergence History</vt:lpstr>
      <vt:lpstr>Case 4: Pressure Cuts (CL 0.58)</vt:lpstr>
      <vt:lpstr>Case 5: Beyond RANS (DDES Adaptive Mesh)</vt:lpstr>
      <vt:lpstr>Case 5: Beyond RANS (DDES Adaptive Mesh)</vt:lpstr>
      <vt:lpstr>Case 5: Opportunities for Investigation</vt:lpstr>
      <vt:lpstr>Summary</vt:lpstr>
      <vt:lpstr>Questions?</vt:lpstr>
    </vt:vector>
  </TitlesOfParts>
  <Manager/>
  <Company>University of Illinois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Brent Pomeroy</dc:creator>
  <cp:keywords/>
  <dc:description/>
  <cp:lastModifiedBy>Pomeroy, Brent W (LARC-D301)</cp:lastModifiedBy>
  <cp:revision>2475</cp:revision>
  <cp:lastPrinted>2015-02-23T14:14:54Z</cp:lastPrinted>
  <dcterms:created xsi:type="dcterms:W3CDTF">2010-10-01T19:07:53Z</dcterms:created>
  <dcterms:modified xsi:type="dcterms:W3CDTF">2024-02-26T13:25:47Z</dcterms:modified>
  <cp:category/>
</cp:coreProperties>
</file>